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65" r:id="rId5"/>
    <p:sldId id="257" r:id="rId6"/>
    <p:sldId id="258" r:id="rId7"/>
    <p:sldId id="260" r:id="rId8"/>
    <p:sldId id="261" r:id="rId9"/>
    <p:sldId id="262" r:id="rId10"/>
    <p:sldId id="266" r:id="rId11"/>
    <p:sldId id="264" r:id="rId12"/>
    <p:sldId id="267" r:id="rId13"/>
    <p:sldId id="268" r:id="rId14"/>
    <p:sldId id="269" r:id="rId15"/>
    <p:sldId id="270" r:id="rId16"/>
    <p:sldId id="259" r:id="rId17"/>
    <p:sldId id="271" r:id="rId18"/>
    <p:sldId id="26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chubberesch.net/news/wp-content/uploads/2011/02/interferential1.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09800"/>
            <a:ext cx="7772400" cy="1470025"/>
          </a:xfrm>
        </p:spPr>
        <p:txBody>
          <a:bodyPr/>
          <a:lstStyle/>
          <a:p>
            <a:r>
              <a:rPr lang="en-US" dirty="0"/>
              <a:t>Practical Application of IFT</a:t>
            </a:r>
            <a:endParaRPr lang="en-IN" dirty="0"/>
          </a:p>
        </p:txBody>
      </p:sp>
      <p:sp>
        <p:nvSpPr>
          <p:cNvPr id="3" name="Subtitle 2"/>
          <p:cNvSpPr>
            <a:spLocks noGrp="1"/>
          </p:cNvSpPr>
          <p:nvPr>
            <p:ph type="subTitle" idx="1"/>
          </p:nvPr>
        </p:nvSpPr>
        <p:spPr>
          <a:xfrm>
            <a:off x="1371600" y="4495800"/>
            <a:ext cx="6400800" cy="1752600"/>
          </a:xfrm>
        </p:spPr>
        <p:txBody>
          <a:bodyPr>
            <a:normAutofit fontScale="92500" lnSpcReduction="20000"/>
          </a:bodyPr>
          <a:lstStyle/>
          <a:p>
            <a:r>
              <a:rPr lang="en-US" sz="2600" dirty="0">
                <a:solidFill>
                  <a:schemeClr val="tx1"/>
                </a:solidFill>
                <a:latin typeface="Times New Roman" panose="02020603050405020304" pitchFamily="18" charset="0"/>
                <a:cs typeface="Times New Roman" panose="02020603050405020304" pitchFamily="18" charset="0"/>
              </a:rPr>
              <a:t>Dr. Vaibhav </a:t>
            </a:r>
            <a:r>
              <a:rPr lang="en-US" sz="2600" dirty="0" err="1">
                <a:solidFill>
                  <a:schemeClr val="tx1"/>
                </a:solidFill>
                <a:latin typeface="Times New Roman" panose="02020603050405020304" pitchFamily="18" charset="0"/>
                <a:cs typeface="Times New Roman" panose="02020603050405020304" pitchFamily="18" charset="0"/>
              </a:rPr>
              <a:t>Kapare</a:t>
            </a:r>
            <a:endParaRPr lang="en-US" sz="2600" dirty="0">
              <a:solidFill>
                <a:schemeClr val="tx1"/>
              </a:solidFill>
              <a:latin typeface="Times New Roman" panose="02020603050405020304" pitchFamily="18" charset="0"/>
              <a:cs typeface="Times New Roman" panose="02020603050405020304" pitchFamily="18" charset="0"/>
            </a:endParaRPr>
          </a:p>
          <a:p>
            <a:r>
              <a:rPr lang="en-IN" sz="2600" dirty="0">
                <a:solidFill>
                  <a:schemeClr val="tx1"/>
                </a:solidFill>
                <a:latin typeface="Times New Roman" panose="02020603050405020304" pitchFamily="18" charset="0"/>
                <a:cs typeface="Times New Roman" panose="02020603050405020304" pitchFamily="18" charset="0"/>
              </a:rPr>
              <a:t>Dept. Of Cardiovascular &amp; Respiratory Physiotherapy</a:t>
            </a:r>
            <a:br>
              <a:rPr lang="en-IN" sz="2600" dirty="0">
                <a:solidFill>
                  <a:schemeClr val="tx1"/>
                </a:solidFill>
                <a:latin typeface="Times New Roman" panose="02020603050405020304" pitchFamily="18" charset="0"/>
                <a:cs typeface="Times New Roman" panose="02020603050405020304" pitchFamily="18" charset="0"/>
              </a:rPr>
            </a:br>
            <a:r>
              <a:rPr lang="en-IN" sz="2600" dirty="0">
                <a:solidFill>
                  <a:schemeClr val="tx1"/>
                </a:solidFill>
                <a:latin typeface="Times New Roman" panose="02020603050405020304" pitchFamily="18" charset="0"/>
                <a:cs typeface="Times New Roman" panose="02020603050405020304" pitchFamily="18" charset="0"/>
              </a:rPr>
              <a:t>MGM Institute Of Physiotherapy </a:t>
            </a:r>
            <a:br>
              <a:rPr lang="en-IN" sz="2600" dirty="0">
                <a:solidFill>
                  <a:schemeClr val="tx1"/>
                </a:solidFill>
                <a:latin typeface="Times New Roman" panose="02020603050405020304" pitchFamily="18" charset="0"/>
                <a:cs typeface="Times New Roman" panose="02020603050405020304" pitchFamily="18" charset="0"/>
              </a:rPr>
            </a:br>
            <a:r>
              <a:rPr lang="en-IN" sz="2600" dirty="0" err="1">
                <a:solidFill>
                  <a:schemeClr val="tx1"/>
                </a:solidFill>
                <a:latin typeface="Times New Roman" panose="02020603050405020304" pitchFamily="18" charset="0"/>
                <a:cs typeface="Times New Roman" panose="02020603050405020304" pitchFamily="18" charset="0"/>
              </a:rPr>
              <a:t>Chh</a:t>
            </a:r>
            <a:r>
              <a:rPr lang="en-IN" sz="2600" dirty="0">
                <a:solidFill>
                  <a:schemeClr val="tx1"/>
                </a:solidFill>
                <a:latin typeface="Times New Roman" panose="02020603050405020304" pitchFamily="18" charset="0"/>
                <a:cs typeface="Times New Roman" panose="02020603050405020304" pitchFamily="18" charset="0"/>
              </a:rPr>
              <a:t>. </a:t>
            </a:r>
            <a:r>
              <a:rPr lang="en-IN" sz="2600" dirty="0" err="1">
                <a:solidFill>
                  <a:schemeClr val="tx1"/>
                </a:solidFill>
                <a:latin typeface="Times New Roman" panose="02020603050405020304" pitchFamily="18" charset="0"/>
                <a:cs typeface="Times New Roman" panose="02020603050405020304" pitchFamily="18" charset="0"/>
              </a:rPr>
              <a:t>Sambhajinagar</a:t>
            </a:r>
            <a:endParaRPr lang="en-IN" sz="2600" dirty="0">
              <a:solidFill>
                <a:schemeClr val="tx1"/>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19458" name="Picture 2" descr="https://encrypted-tbn0.gstatic.com/images?q=tbn:ANd9GcTHK8v9jhCEJBwmb5u0Yc9JUZHSTJQFy2GaQg&amp;usqp=CAU"/>
          <p:cNvPicPr>
            <a:picLocks noChangeAspect="1" noChangeArrowheads="1"/>
          </p:cNvPicPr>
          <p:nvPr/>
        </p:nvPicPr>
        <p:blipFill>
          <a:blip r:embed="rId2"/>
          <a:srcRect/>
          <a:stretch>
            <a:fillRect/>
          </a:stretch>
        </p:blipFill>
        <p:spPr bwMode="auto">
          <a:xfrm>
            <a:off x="1295400" y="1676400"/>
            <a:ext cx="6324600" cy="4038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4" name="Content Placeholder 3"/>
          <p:cNvSpPr>
            <a:spLocks noGrp="1"/>
          </p:cNvSpPr>
          <p:nvPr>
            <p:ph idx="1"/>
          </p:nvPr>
        </p:nvSpPr>
        <p:spPr/>
        <p:txBody>
          <a:bodyPr/>
          <a:lstStyle/>
          <a:p>
            <a:endParaRPr lang="en-IN"/>
          </a:p>
        </p:txBody>
      </p:sp>
      <p:sp>
        <p:nvSpPr>
          <p:cNvPr id="112642" name="AutoShape 2" descr="data:image/jpeg;base64,/9j/4AAQSkZJRgABAQAAAQABAAD/2wCEAAoHCBUVFRgVFRUYGBgaGBgYGBgYGBgYGBgYGBgZGhgYGhgcIS4lHB4rIRgYJjgmKy8xNTU1GiQ7QDs0Py40NTEBDAwMEA8QHhISHjQrJSs0NDQ0NDQ0NDQ0NDQ0NDQ0NDQ0NDQ0NDQ0NDQ0NDQ0NDQ0NDQ0NDQ0NDQ0NDQ0NDQ0NP/AABEIALwBDAMBIgACEQEDEQH/xAAbAAABBQEBAAAAAAAAAAAAAAADAQIEBQYAB//EADsQAAIBAgQEAwYFBAEDBQAAAAECAAMRBBIhMQVBUWEicYEGEzKRobFCUsHR8BRicuEzFoLxFUNTstL/xAAZAQACAwEAAAAAAAAAAAAAAAAAAQIDBAX/xAAnEQACAgEDBAICAwEAAAAAAAAAAQIRAxIhMQQTQVEiYXGRQqHRMv/aAAwDAQACEQMRAD8Ap3p5xr5nuOQgKlXWw5c/uY8VbKbbn7Sqx9TL4Ruft0nPijYPrVS5tqEH1/3Ez8vTTkOgkegWdgij+czNJhuDZV13liQqM/XYnTl0EalIHf4R9T0lvicIVMrMST8I2lq2INDUYA5u+nc8vlFTVwSdvuZGJtt6X5d49DlGmvP1hZENQbxs/QH+fWE0tc/lH1kGixCk83YD0kqu3hA6mD5GhUuUCjdmFv56R9X4r8uXlsJwfIAOZvAM9z6fwRICfTq2ydL2PqNZoMM2agpvqjTK38Hl+8veBYm4ZfzAMPMC/wChlU0WR4GcRXMAw5Szw1W9MHpKx/iyHZhYefKSeGHwsnMSpk/BouD1LqydDp5GTSJnuEYjK635+E+k0jiXYZWqKMkadj6Ul05DpmS6RlpWiSsKBBLDCAxQIoiRwgBwEcBEEdAR0cIkUQAWdadOgAtokdOgA2LaLOgB4tQAzKGOlxfyvNxhkwuJptQKKCug0AYHkwM88RrKT2l/wSvdkcbiwfr5+UzJbm2NNNMhDhb4au1NzmF7qx5ryM12Dohk2huK4UOEY7qbX7GAwlcLcdJaNx22K7iGBFzcTN43BAcpu6oDCUmPw3SOypxMPiKZB2kOtfRR6zQY/DGVNWnaSsraAo1iByA+sMGu6jp/5P0gFFj9f2jsN+JudiB6wEExD+K/TQQQbTzMSouY/WI4yi8EAfDPuO0m8GxeSoByDX9P5eU9GpuYShVs95GUdmOL3NZxVMpNvwt9Dqp+0XDVBnVx+Ia+e0K3jRH/ADJkbzTa/paV9DwnL0MzvgtRY03s5GxDA/Oa5GuqntMoyhmDdR85qML/AMYjxOpEcitB0kykZCSS6U1GdExYUQKGFEBjxFEQToAPEcIwRRAQ8RRGiOEAFiiJOgA6dOnQA6dOnQA8Rq0+UJg6ppOjA76EciJbVeFmxMrGpXZR0aZk/Zs00zbUcRnS22n2lUcQBe+4OsssJT8KnoNZluNsVZgOeokrL4qzSUcRcQVbWVvBsVmQX35y5RQY0yEooo8XhzKPF4U+U2daiDeVuIwl+UdlMkY6pQLDb+dYvuLDKo85f1cIekZTwJvtCxKJTJhCbQWPwTBb2m0wvDgN43iOB8B00kkwcUeZZ7aRaNTX6w/E6OVyOV5BQ2N5byil7M3HAa+ek6cxZ18xo30i4nRg3W3zlJwDFBKi3Oh+x0M0GLp3DL+U/SZJqmXxdom0TdR2mqwg8A8pjuH1bjy0M2WD+ARY9pCnwOGklUjIxh6RmkzE6nDCApmHWMY4RYgiwAUR0bHQAcIojRHCAhYsQRYAdHRsdADp06dADFmnpYyjOEs/rNBiWs5BFtZHxFLXMJnaN0XYTJdRYzP8Zp333HOX9AmMxuEV11ETLE6M9gEKsDyM0NI6SCmFA9JLpyXkXgMdZwpXnLJNFYyDRX1MJGCmqy4dLiQzhoFZBqVXA8K3+khV62IYWAX7zQJhescKFuUBo8q47hHBu4t5TPEZTrqJ617Q8MFRD15Ty/H4coxUiXQl4K8kfIGnUykHkP5pNzhsQHVH/MuRv0MwGaaH2bxm9JjuLr2YSOaNqyOOW9F3gWK1GU6XM3HCnugHSYXEjUOOozfrNjwGrceYvMyfyTLpL4llaFpRriOpTUZCZSklZHpSSojGOEW0R6yJqxlNjuNrsmp6DWRcqLI4my6EfKbB8VJHiUjzBEtKNdW2MakmKUJR5CiLOEURlYoiiJFEAFEWNjoAdOnToAQcbhEYaiZ2otrjobTW10uCJmcfhTTbsdZCa2s04nvRGQQ2XSDSGtKi8iOkGu8kuJHfeAwqSTREj0xeTKIkkRYcJcRRThEh0S+0lGNukVSairZFVO145qRHKWCIBp9YFxNsemTXye5in1Tv4oqsRSBEynGfZ5KgYWsxF1PcTb1KfOQMThr7eYmeUO1NXui+M+7B1yeEcRwb0XKsLa6d4OjWKsGG4sZ617Qez6YpLgWcX15q3SeVcU4bUw75KikEbHkw6gzRKG1rgzxlvT5NlhsUHQPyYC/ZhoZoPZytY5b7HTynnvBMbYFDsTp2M1PB8XlcX2OnlObki4yN0ZaonozpOSNw1TMgMKJbB2iiS3JFKSCQAbmx5DnAUQeQvG4qoqi5IBlg4RbYCrw56p8bZU7fEf2hQlOktkQDvuT5ncwaVaj/AAgqv5m0v5Dcw9JlQXPibqf0HKQo0O/JW/1L5j4GIP8AadYRMWENyhHoRB47ievxEawK8U0+KRZKrL2jiswBA0klKgPaZo8cK7WMjvx12O1oKVFbw2bIR0ocFxcMN/SWlLGqZNSRS8ckSosjPigIFeIiGpB25E+060ijFAxf6oR6oi0MluJWcWwudDbcaiWrQLCSatUSTp2Yym0lqYbi2ByNnXY79pFR5nap0a09StDawkOoZKqNIVaRJok4d5Y0RKTDVOUucK9xHFkZInUUuQJYBQBpIuD+L0MmMJ0OmitOo5vVTd6RloGqusksIMia0YwBWAq0/lJAERwLSvLBTjTLMc3GVoqnp5GzgXB0cdR18xAcY4BRxSZXUEbqw3B6gyzUXEEEK/CbDodR/qZMWbStMuDXlw6vlHk8h497F4nDEugLoNbr8QHcQfCsVmtfQjQ+YnsFSvUtYKnmbn6SoxXBMNWsalPJU/8AkpaX80Mjn7cl8WPCskf+kP4DicyCWytK/hnBfdnwVUZTyPhb5GWYwzjddOo1H0lEFJKmic6sPSqVGBRFsB+P+c4Gsipctqw3v+kHXxtRFyotweY3HnaV4weIqHQ5BzZ9z5KP1ljexZCkrbofW42FGp1levEKtU2pIz/4jT1baWuG9n6FPxVD7xv7th5KP1lsayqLLZR0FpXpb5Y9a/ijLYvguKZQc1NT+VmNx6gSobhuLBsAjdw2n1E1nEMaFFx6nnKVOJAnciKSROLk0RsPwrEEjOEA5+K8v04emWxsZWtjuhMiVcY/WRtIlTfJZV6CpsbdIlHHuhsdR1lZ7xn/ABGI4YDeRbFRfPi7xaLynWvYCTKOIEmmFFytSd7yVbYu0GceOsNg0m8KwLLJJEDUE00ZLAVaYYWMz2NwZQ3Hw/aaQGR6gB0OxkZRUhwm4syNQyM7S74rwwqMyajp0meqNM8otcm2MlJbDc2U3lvw+reUbvD8MxVnCmRTHJbGupb3EsKTg+fMSvwxvDk22mrDkcfwYs2JT/JMIg2ED/UN/b8j+8BVYtudOg0H0mp9RFGVdNNj6mKQHLm111scoNtM7AHL07QL0mv47AHUBTdSP8vxDysI5ALWiK5XRbFeaHVT3H5T3EplnlLbhGiPTqO/IhNp0eFV/hNj+Rt/+07N94LbQ6HneUNGhNM5lgHSSLxGiHwQ8s5HZdVJHkZYf0o5nXtFOGTpfzM0R6eb+jPLqYL7IVLiSk2qi3966EeY5yx92wFy4A5Hty0kWvQUj4R8hKLjfEqlNbBc4A0F7XtsDJSwSS9lcc0JS9EriPEQNBvzlUOJVH0Fyeg1MyLceqVHJKgdUFww/eTMPxxk208pknZ0NNK0jTJw6u/xDKOrH9BHr7NuT/yoPRryrw/tQ2zS5wWJasCVa0gtxPUBx/s/URcyOrjpaxlF/V/hOh2l3iMXUQ5S5v0NrESnxGCVyTexJ1MTVMlFbbj6NXXeTTUuJWpgWXZwfMSUjt8JXyIkWRI9aradTxZEnJ7P4ipqEsO85vZfEjkD6xqLF3I+yC+LJg/fnrJv/TmJH4B853/T+I/J9YUx9yPs9XLQFV4N60jVK82swj2qSPUq6wbvAFjI2JssadW4sZnuO8Mtd025iWqGFtcWMUkpKicJuLs8/qGRHcg3G4l/xzhbIS6i69uUr+E8KbEPl1CLq7dB0HczK1To3xmpRs1fB6+ekj9RJ2aOTChQFUWAAAHQDaL7uWFXkGWjGaPZbQLGOwoW8TNGZpKwBBzfmFvl2lkI6pUV5JaI2B/pS3K3c6SUqg2Wo1xtn/Ev/wCl89odjAVDpNkcEVyYJdRKX0DxOEKEgHUcjz6EGQmcyhx/EKyYgBmOn/Fc+EoN0/nUS6WutRBUT/uHMEbg9x9pnnFW0tmv7/BtipKKcnafn0/TLGnWzC49exji0qqGIyt2Oh7dDJrVLTZhya42c/PjcJV48BSZBxWFV95JFSDcy4pMN7Rezf8A7iaEb2+8y1VnUhXXXqB8U9YqWOhG+kynEeDFsy5GIuR8J9Jz+qgou15Or0OeTi4vwZPuJo/Z7jKomRjY3v5iZ/iHD61E5ir5F3BUgW67bx4w2cBl1BFwZj43NepNtI0vEOIq7AjQDvvIlLFAncfOZ98Ke8Zh8EwYEEiLZkXsaxqnebL2Y4UAod11O1+kzHAEQOhcX8+s9JpEWFtpKEdyjNN1QQTrxIkuMws6JOgBUNWJjbGFWnCLThYAAkItOHVIQLAAC04VUjgIRUibSHGLfAP3YOhGkJRw6oLKoA305nrCqBHWlbdl8VpBlYxkhWME7xE0yPUpyLUSS3eRXeOiaYB1kdmIIZTYjn+hHMQzvItR4XXANXsy2w+KzrfYjQjof1BilpQpXKMGHqOo6S294CAw1B1E6WDJrj9nMz4u3L6ZA4zw9ayZTod1PNWGxEzPC+JPRdlceIaOvJl5OPT9e9tmWvM17T8IL2qJo6jTow/Ke20eXHq+S5XBZ0vUKFwnvF8/6T6ttGXVGF1I2seULh8SCtidRofLkf50mS4PxchfdvtmBB5IxuSCbc7+W21wsssWzWup1GxmKOXtzvw+UasvT9yNfp/RqVoPa+nW19Yw8wd+n6SiwHtArnVwD+JDfMO3eWrY1WF+4I52INwR3GkvXVvyiiXRJcMj/wDrNKk6uTmGoNhmC356ScOP0X+F1I5WkXE8AFYFw+Rm1Iy3W51OgtaZbHextdCWTK3+D5T8mtM+TLKTui/FijCNWbvDYhHO4iYng1BxrTTzAyn5raeeUalfDmzq4/yBHyaXGD9rCvhcE/cfvKrT5LHF8ok8T9mkXVHynkG1B9dxKBsJkaxFiJr/AHoqrcGQ8ZgMy6fENj17GQkvRNP2VOFNpueBYzOljuJkk4a4TPbTp+K3WS+FYrI4PI7xxbiynJG0bi868HTcMARHXl5lFnRLzrwAiiPBgrxc0ASsKI4IY/DrzMM8g5XwWrGlyRwIoM53EC1YSBcvok54hrSG1aBetHQaSY9SR3qyK1aBevGSSJFStIz1pGqVpGqV4mySiSXryM9SAepAtUMi2TSJLvOoY4podU/+p626SIKkbUaShNwlaIZMcZxplyOI07XLrb/ISLW4kHR1pqWZEzjNdQyA2fLcXJUENYgaXsdJVADpHCuUZXW2ZDmAOxGxU9iCQexM0Pq5PhUZV0UVu3ZSYzCs5LA5X8WUjQAkW53t0vuLm0NwnH+9pWOjocrrtYrpe3L9wRylhxOiqsHTWm4zof7Tup/uU3U+XeZrEVPcYhKo+Cr4KnQOPhb+dG6yhtzbT5NN6Uq4LfB8CfEuxp2Upa7k5bE3sBbc6bSxo8N4hRa2RKq6XKOFe3cPYfIyLhuMf0xYlWZG+LKdQRztzH7S+wPtbSdTZxfoTr6iEVGgld7ErDcRqqAHpOvXwlh81uJP/q1IuNYPA8Vpn8QvLA11IjSIPngp69YOLCzKdCCL39DKLH+y+bx0TlbfI2x8m5et/SaXFugF8q+gF4Klicy3H/iRaJmVwHEijGnUBR13U6XB2YdQddRzBl57+4uNovEcEldcri5GqsPiU9Q3KQcNw+onhvnXlyI8+UT+gT9lvg69/A2x2/aV2NwZQkgaX+Ul+5YDW1+x2jvfXFm+cOVTE15J/s9jsy5TuJdzJUEKOHX1E1VJ8wBk4vajNkjTHzrxLxLyZWRC1p1Nrm5kao99Jy1rSqUrdI04oUrZZ++sIGpie8gvibSHVxV40iyifUxMjPipXPXMZ72Fj0ll/URjV5XmrBtWkWx0TnrwDV5FerGF4WSokPUgHeDd4LNIkhzPGM8YzRhaIYQtEzweaITAAhaNZozPGM8BEnA1lYNQqMFRjmRztTfa5/sawDdLA8pR8cwLWei4ytqLHkw1GvTbUbg95KcyUtdKyLSrtlKjLTrWuUHJKg3an0O68tNJZF/srkufRnuH4n3lJS3xDwtffMOvnv6yHjMKL3EsMbwbEYKuyVlslQZkdTmpuwF2yNzOpNjY6DSNqC8JrS9hQeqJW0MZWpnwOSOja/Xf6y5wntlUTR1Pof3lVWpyK6QTTB2j0LA8XGIUG+/8MusOwQbzyHDYx6LXQ6c1Ox/Y95tOC+0CVhlvZhup3/3G4tbgpJ7M1BcXvew+3+pPtpqPUSjpVjeS1rkDTbp0kUwa9Eiu4AkVHVxpGtWJP3ie7y/Dtvbp/qKx0S0frLDh+LC+FjpyPTz7SlL99YhcxqVFco2jY3izP8L4pYhH2OgPQ9+0vZapJmaScXRRvUtI714yqx1kRmMpRuoLUxMA1aCeDaSsdBGqxvvIIxsVgHNSNNSBYwbRDDGpFzyPFvIjCF43NBxIAOLRpaNaCJgAXNEJg7zrwAfmg2adBvAQ0vAu0VoF4AROK8axC0loMxfDhs3u2t4TsMrbgC+gvaBw+KBF75lP4uY7OOR7wXGR4G8pWqxRabroWsGH4SO4mmHyjuZMjcJNou6q32+kscN7I4qooYIqg7Z2Cm3XKLketpH9mMQRUZbA+FCCRcrci4U8hPRaGJbKNpBwp0WqeqNmFrewmJC3L0b9M7/fJK3h/s5iaWIQtSYISVZ1s6ZSDqSt8ouBvaegY7ENlOsDgq7WOsLoNNqxMPRYeE6259Y+rTI1EOjk7wbnWQe41swVJ7nUWP0hGe0LkFoBpEdjc19p2e47jlGjQ6RX3Hp94DQ0sDLrBcbVUAqasNL9Ryv3lDiNCLc94kE2iMoqR//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12643" name="Picture 3" descr="C:\Users\Vaibhav\Desktop\images.jpg"/>
          <p:cNvPicPr>
            <a:picLocks noChangeAspect="1" noChangeArrowheads="1"/>
          </p:cNvPicPr>
          <p:nvPr/>
        </p:nvPicPr>
        <p:blipFill>
          <a:blip r:embed="rId2"/>
          <a:srcRect/>
          <a:stretch>
            <a:fillRect/>
          </a:stretch>
        </p:blipFill>
        <p:spPr bwMode="auto">
          <a:xfrm>
            <a:off x="1143000" y="1981200"/>
            <a:ext cx="6248400" cy="3809999"/>
          </a:xfrm>
          <a:prstGeom prst="rect">
            <a:avLst/>
          </a:prstGeom>
          <a:noFill/>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Principles of application</a:t>
            </a:r>
            <a:endParaRPr lang="en-IN" dirty="0"/>
          </a:p>
        </p:txBody>
      </p:sp>
      <p:sp>
        <p:nvSpPr>
          <p:cNvPr id="3" name="Content Placeholder 2"/>
          <p:cNvSpPr>
            <a:spLocks noGrp="1"/>
          </p:cNvSpPr>
          <p:nvPr>
            <p:ph sz="quarter" idx="1"/>
          </p:nvPr>
        </p:nvSpPr>
        <p:spPr/>
        <p:txBody>
          <a:bodyPr>
            <a:normAutofit fontScale="85000" lnSpcReduction="20000"/>
          </a:bodyPr>
          <a:lstStyle/>
          <a:p>
            <a:pPr lvl="0"/>
            <a:r>
              <a:rPr lang="en-US" dirty="0"/>
              <a:t>Check the apparatus in front of the patient.</a:t>
            </a:r>
            <a:endParaRPr lang="en-IN" dirty="0"/>
          </a:p>
          <a:p>
            <a:pPr lvl="0"/>
            <a:r>
              <a:rPr lang="en-US" dirty="0"/>
              <a:t>Demonstrate the treatment to the patient.</a:t>
            </a:r>
            <a:endParaRPr lang="en-IN" dirty="0"/>
          </a:p>
          <a:p>
            <a:pPr lvl="0"/>
            <a:r>
              <a:rPr lang="en-US" dirty="0"/>
              <a:t>Give an explanation of the treatment to the patient.</a:t>
            </a:r>
            <a:endParaRPr lang="en-IN" dirty="0"/>
          </a:p>
          <a:p>
            <a:pPr lvl="0"/>
            <a:r>
              <a:rPr lang="en-US" dirty="0"/>
              <a:t>Explained about the type of sensation, which will be experienced by the patient.</a:t>
            </a:r>
            <a:endParaRPr lang="en-IN" dirty="0"/>
          </a:p>
          <a:p>
            <a:pPr lvl="0"/>
            <a:r>
              <a:rPr lang="en-US" dirty="0"/>
              <a:t>Positioning the Patient: The position of the part to be treated should be completely relaxed. Patient should be made comfortable by using maximum number of    pillows and sand bags for the support. Position of the patient should be such that all the joints of the body are completely relaxed. If possible give the position in which patient can see the treatment.</a:t>
            </a:r>
            <a:endParaRPr lang="en-IN" dirty="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normAutofit fontScale="92500" lnSpcReduction="10000"/>
          </a:bodyPr>
          <a:lstStyle/>
          <a:p>
            <a:pPr lvl="0"/>
            <a:r>
              <a:rPr lang="en-IN" dirty="0"/>
              <a:t>Skin sensitivity (testing) with hot and cold test tubes, U – pin, Vibrations.</a:t>
            </a:r>
          </a:p>
          <a:p>
            <a:pPr lvl="0"/>
            <a:r>
              <a:rPr lang="en-IN" dirty="0"/>
              <a:t>Place electrodes properly. Use adhesive tapes or straps for placing the electrodes. Apply electrode gel evenly on entire electrode. Maintain good contact between the skin and the electrode. Strap the electrodes with even pressure.</a:t>
            </a:r>
          </a:p>
          <a:p>
            <a:pPr lvl="0"/>
            <a:r>
              <a:rPr lang="en-IN" dirty="0"/>
              <a:t>Instruct the patient not to move, fall asleep, touch cables, wires or apparatus during the treatment.</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pPr lvl="0"/>
            <a:r>
              <a:rPr lang="en-IN" dirty="0"/>
              <a:t>Instruct the patient to inform the therapist about excessive current, overheating, burning sensation or not comfortable.</a:t>
            </a:r>
          </a:p>
          <a:p>
            <a:pPr lvl="0"/>
            <a:r>
              <a:rPr lang="en-IN" dirty="0"/>
              <a:t>Increase the intensity knob till it is comfortable for the patient.</a:t>
            </a:r>
          </a:p>
          <a:p>
            <a:pPr lvl="0"/>
            <a:r>
              <a:rPr lang="en-IN" dirty="0"/>
              <a:t>Duration of the treatment is decided on the basis of the condition. </a:t>
            </a:r>
          </a:p>
          <a:p>
            <a:pPr lvl="0"/>
            <a:r>
              <a:rPr lang="en-IN" dirty="0"/>
              <a:t>The patient must be observed throughout to ensure that treatment is progressing satisfactorily and without adverse effects.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pPr lvl="0"/>
            <a:r>
              <a:rPr lang="en-IN" dirty="0"/>
              <a:t>Termination of Treatment: Switch off the machine and the main supply. Remove the electrodes and clean the patient. Inspect the treated part for any adverse reactions. If there is any mild </a:t>
            </a:r>
            <a:r>
              <a:rPr lang="en-IN" dirty="0" err="1"/>
              <a:t>Erythema</a:t>
            </a:r>
            <a:r>
              <a:rPr lang="en-IN" dirty="0"/>
              <a:t>, apply powder or cold pack. If it is too severe, then advise him/her to go to the physician. </a:t>
            </a:r>
          </a:p>
          <a:p>
            <a:pPr lvl="0"/>
            <a:r>
              <a:rPr lang="en-IN" dirty="0"/>
              <a:t>Record of all parameters of treatment including region treated, technique, dosage, and the resultant effect must be made.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Check List</a:t>
            </a:r>
            <a:br>
              <a:rPr lang="en-IN" dirty="0"/>
            </a:br>
            <a:endParaRPr lang="en-IN"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lvl="0"/>
            <a:r>
              <a:rPr lang="en-IN" dirty="0"/>
              <a:t>Receiving the patient</a:t>
            </a:r>
          </a:p>
          <a:p>
            <a:pPr lvl="0"/>
            <a:r>
              <a:rPr lang="en-IN" dirty="0"/>
              <a:t>History taking or going through the case sheet</a:t>
            </a:r>
          </a:p>
          <a:p>
            <a:pPr lvl="0"/>
            <a:r>
              <a:rPr lang="en-IN" dirty="0"/>
              <a:t>Checking for general contraindications</a:t>
            </a:r>
          </a:p>
          <a:p>
            <a:pPr lvl="0"/>
            <a:r>
              <a:rPr lang="en-IN" dirty="0"/>
              <a:t>Checking for local contraindications</a:t>
            </a:r>
          </a:p>
          <a:p>
            <a:pPr lvl="0"/>
            <a:r>
              <a:rPr lang="en-IN" dirty="0"/>
              <a:t>Preparation of the tray</a:t>
            </a:r>
          </a:p>
          <a:p>
            <a:pPr lvl="0"/>
            <a:r>
              <a:rPr lang="en-IN" dirty="0"/>
              <a:t>Preparation of the apparatus</a:t>
            </a:r>
          </a:p>
          <a:p>
            <a:pPr lvl="0"/>
            <a:r>
              <a:rPr lang="en-IN" dirty="0"/>
              <a:t>Gaining the confidence of the patient</a:t>
            </a:r>
          </a:p>
          <a:p>
            <a:pPr lvl="0"/>
            <a:r>
              <a:rPr lang="en-IN" dirty="0"/>
              <a:t>Positioning the patient</a:t>
            </a:r>
          </a:p>
          <a:p>
            <a:pPr lvl="0"/>
            <a:r>
              <a:rPr lang="en-IN" dirty="0"/>
              <a:t>Preparation of the patient</a:t>
            </a:r>
          </a:p>
          <a:p>
            <a:pPr lvl="0"/>
            <a:r>
              <a:rPr lang="en-IN" dirty="0"/>
              <a:t>Positioning of the electrodes</a:t>
            </a:r>
          </a:p>
          <a:p>
            <a:pPr lvl="0"/>
            <a:r>
              <a:rPr lang="en-IN" dirty="0"/>
              <a:t>Application to the patient</a:t>
            </a:r>
          </a:p>
          <a:p>
            <a:pPr lvl="0"/>
            <a:r>
              <a:rPr lang="en-IN" dirty="0"/>
              <a:t>Termination of the treatment</a:t>
            </a:r>
          </a:p>
          <a:p>
            <a:pPr lvl="0"/>
            <a:r>
              <a:rPr lang="en-IN" dirty="0"/>
              <a:t>Record about patient’s condition</a:t>
            </a:r>
          </a:p>
          <a:p>
            <a:pPr lvl="0"/>
            <a:r>
              <a:rPr lang="en-IN" dirty="0"/>
              <a:t>Home instruction</a:t>
            </a:r>
          </a:p>
          <a:p>
            <a:pPr>
              <a:buNone/>
            </a:pPr>
            <a:endParaRPr lang="en-IN" b="1"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b="1" dirty="0"/>
              <a:t>Case Scenario/</a:t>
            </a:r>
            <a:r>
              <a:rPr lang="en-IN" b="1" dirty="0" err="1"/>
              <a:t>Dosimetry</a:t>
            </a:r>
            <a:endParaRPr lang="en-IN" dirty="0"/>
          </a:p>
          <a:p>
            <a:r>
              <a:rPr lang="en-IN" dirty="0"/>
              <a:t>Apply four pole vector IFT to a patient with knee pain</a:t>
            </a:r>
          </a:p>
          <a:p>
            <a:r>
              <a:rPr lang="en-US" dirty="0"/>
              <a:t>Duration;…………………………</a:t>
            </a:r>
          </a:p>
          <a:p>
            <a:r>
              <a:rPr lang="en-US" dirty="0"/>
              <a:t>Base;……………..</a:t>
            </a:r>
          </a:p>
          <a:p>
            <a:r>
              <a:rPr lang="en-US" dirty="0"/>
              <a:t>Sweep/ </a:t>
            </a:r>
            <a:r>
              <a:rPr lang="en-US" dirty="0" err="1"/>
              <a:t>Sectrum</a:t>
            </a:r>
            <a:r>
              <a:rPr lang="en-US" dirty="0"/>
              <a:t>;…………….</a:t>
            </a:r>
          </a:p>
          <a:p>
            <a:r>
              <a:rPr lang="en-US" dirty="0"/>
              <a:t>Intensity range;…………</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IFT as part of the treatment regime</a:t>
            </a:r>
            <a:endParaRPr lang="en-IN" dirty="0"/>
          </a:p>
        </p:txBody>
      </p:sp>
      <p:sp>
        <p:nvSpPr>
          <p:cNvPr id="3" name="Content Placeholder 2"/>
          <p:cNvSpPr>
            <a:spLocks noGrp="1"/>
          </p:cNvSpPr>
          <p:nvPr>
            <p:ph idx="1"/>
          </p:nvPr>
        </p:nvSpPr>
        <p:spPr/>
        <p:txBody>
          <a:bodyPr>
            <a:normAutofit/>
          </a:bodyPr>
          <a:lstStyle/>
          <a:p>
            <a:r>
              <a:rPr lang="en-IN" dirty="0"/>
              <a:t>The use of IFT should be considered as a part of the whole treatment regime. The treatment may include the following exercises:</a:t>
            </a:r>
          </a:p>
          <a:p>
            <a:pPr lvl="1"/>
            <a:r>
              <a:rPr lang="en-IN" dirty="0"/>
              <a:t>Stretching injured muscles</a:t>
            </a:r>
          </a:p>
          <a:p>
            <a:pPr lvl="1"/>
            <a:r>
              <a:rPr lang="en-IN" dirty="0"/>
              <a:t>Moving stiff joints</a:t>
            </a:r>
          </a:p>
          <a:p>
            <a:pPr lvl="1"/>
            <a:r>
              <a:rPr lang="en-IN" dirty="0"/>
              <a:t>Strengthening muscle groups to support the joints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ctr">
              <a:buNone/>
            </a:pPr>
            <a:r>
              <a:rPr lang="en-US" sz="4800" dirty="0"/>
              <a:t>Thanks</a:t>
            </a:r>
            <a:endParaRPr lang="en-IN"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a:t>Panel Diagram</a:t>
            </a:r>
            <a:endParaRPr lang="en-IN" dirty="0"/>
          </a:p>
        </p:txBody>
      </p:sp>
      <p:pic>
        <p:nvPicPr>
          <p:cNvPr id="4" name="Content Placeholder 3" descr="indomed_601.jpg"/>
          <p:cNvPicPr>
            <a:picLocks noGrp="1" noChangeAspect="1"/>
          </p:cNvPicPr>
          <p:nvPr>
            <p:ph idx="1"/>
          </p:nvPr>
        </p:nvPicPr>
        <p:blipFill>
          <a:blip r:embed="rId2"/>
          <a:stretch>
            <a:fillRect/>
          </a:stretch>
        </p:blipFill>
        <p:spPr>
          <a:xfrm>
            <a:off x="0" y="838200"/>
            <a:ext cx="9144000" cy="6019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724208.jpg"/>
          <p:cNvPicPr>
            <a:picLocks noGrp="1" noChangeAspect="1"/>
          </p:cNvPicPr>
          <p:nvPr>
            <p:ph idx="1"/>
          </p:nvPr>
        </p:nvPicPr>
        <p:blipFill>
          <a:blip r:embed="rId2"/>
          <a:stretch>
            <a:fillRect/>
          </a:stretch>
        </p:blipFill>
        <p:spPr>
          <a:xfrm>
            <a:off x="304800" y="1600200"/>
            <a:ext cx="8458200" cy="5029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a:t>IFT i.e. Interferential therapy offers electrotherapy for pain. This therapy treatment uses electric current to stimulate tissue that helps in providing pain relief, reduction of swelling and other benefits.    </a:t>
            </a:r>
          </a:p>
          <a:p>
            <a:r>
              <a:rPr lang="en-IN" dirty="0"/>
              <a:t>It uses a range of frequencies that encourage the body to change positively such as increasing blood flow in a specific area which increases the speed of healing. </a:t>
            </a:r>
            <a:br>
              <a:rPr lang="en-IN" dirty="0"/>
            </a:br>
            <a:r>
              <a:rPr lang="en-IN" dirty="0"/>
              <a:t>A lot of professionals in the medical industry use IFT</a:t>
            </a:r>
            <a:r>
              <a:rPr lang="en-IN" b="1" dirty="0"/>
              <a:t> </a:t>
            </a:r>
            <a:r>
              <a:rPr lang="en-IN" dirty="0"/>
              <a:t>due to its drug-free, non-invasive promotion of healing and pain relief. </a:t>
            </a:r>
          </a:p>
          <a:p>
            <a:r>
              <a:rPr lang="en-IN" b="1" dirty="0"/>
              <a:t>IFT</a:t>
            </a:r>
            <a:r>
              <a:rPr lang="en-IN" dirty="0"/>
              <a:t> in physiotherapy has become extremely popular due to its ease of use and lack of any side effects.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Technique of application</a:t>
            </a:r>
            <a:endParaRPr lang="en-IN" dirty="0"/>
          </a:p>
        </p:txBody>
      </p:sp>
      <p:sp>
        <p:nvSpPr>
          <p:cNvPr id="3" name="Content Placeholder 2"/>
          <p:cNvSpPr>
            <a:spLocks noGrp="1"/>
          </p:cNvSpPr>
          <p:nvPr>
            <p:ph idx="1"/>
          </p:nvPr>
        </p:nvSpPr>
        <p:spPr/>
        <p:txBody>
          <a:bodyPr>
            <a:normAutofit fontScale="70000" lnSpcReduction="20000"/>
          </a:bodyPr>
          <a:lstStyle/>
          <a:p>
            <a:pPr>
              <a:buNone/>
            </a:pPr>
            <a:r>
              <a:rPr lang="en-IN" b="1" i="1" dirty="0"/>
              <a:t>Instrumentation</a:t>
            </a:r>
            <a:endParaRPr lang="en-IN" dirty="0"/>
          </a:p>
          <a:p>
            <a:pPr lvl="0"/>
            <a:r>
              <a:rPr lang="en-US" i="1" dirty="0"/>
              <a:t>AMF parameter:</a:t>
            </a:r>
            <a:r>
              <a:rPr lang="en-US" dirty="0"/>
              <a:t> To choose the basic value of the LF modulation/ Base that is desired.</a:t>
            </a:r>
            <a:endParaRPr lang="en-IN" dirty="0"/>
          </a:p>
          <a:p>
            <a:pPr lvl="0"/>
            <a:r>
              <a:rPr lang="en-US" i="1" dirty="0"/>
              <a:t>Spectrum Parameter or Sweep: </a:t>
            </a:r>
            <a:r>
              <a:rPr lang="en-US" dirty="0"/>
              <a:t>to set the range of variation in the AMF value that is desired; for ex. AMF at 100 Hz and spectrum at 50 Hz will give an AMF variation from 100 Hz up to 150Hz and back to 100 Hz.</a:t>
            </a:r>
            <a:endParaRPr lang="en-IN" dirty="0"/>
          </a:p>
          <a:p>
            <a:pPr lvl="0"/>
            <a:r>
              <a:rPr lang="en-IN" i="1" dirty="0"/>
              <a:t>Rotation Parameter: </a:t>
            </a:r>
            <a:r>
              <a:rPr lang="en-IN" dirty="0"/>
              <a:t>is applicable in case of vector currents only and sets the rate of rotation and the direction change of the AMF field within the tissues. </a:t>
            </a:r>
          </a:p>
          <a:p>
            <a:pPr lvl="0"/>
            <a:r>
              <a:rPr lang="en-GB" i="1" dirty="0"/>
              <a:t>Intensity:</a:t>
            </a:r>
            <a:r>
              <a:rPr lang="en-GB" dirty="0"/>
              <a:t> use an intensity of current which produces a strong but comfortable prickling</a:t>
            </a:r>
            <a:endParaRPr lang="en-IN" dirty="0"/>
          </a:p>
          <a:p>
            <a:pPr lvl="0"/>
            <a:r>
              <a:rPr lang="en-GB" i="1" dirty="0"/>
              <a:t>Duration of Treatment:</a:t>
            </a:r>
            <a:r>
              <a:rPr lang="en-GB" dirty="0"/>
              <a:t> IFC must be applied for 10-15 minutes by session</a:t>
            </a:r>
            <a:endParaRPr lang="en-IN" dirty="0"/>
          </a:p>
          <a:p>
            <a:endParaRPr lang="en-IN" dirty="0"/>
          </a:p>
          <a:p>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b="1" i="1" dirty="0"/>
              <a:t>Methods of applications</a:t>
            </a:r>
            <a:endParaRPr lang="en-IN" dirty="0"/>
          </a:p>
          <a:p>
            <a:pPr lvl="0"/>
            <a:r>
              <a:rPr lang="en-US" dirty="0"/>
              <a:t>Static interference</a:t>
            </a:r>
            <a:endParaRPr lang="en-IN" dirty="0"/>
          </a:p>
          <a:p>
            <a:pPr lvl="0"/>
            <a:r>
              <a:rPr lang="en-US" dirty="0"/>
              <a:t>Dynamic interference</a:t>
            </a:r>
            <a:endParaRPr lang="en-IN" dirty="0"/>
          </a:p>
          <a:p>
            <a:pPr lvl="0"/>
            <a:r>
              <a:rPr lang="en-US" dirty="0" err="1"/>
              <a:t>Quadripolar</a:t>
            </a:r>
            <a:r>
              <a:rPr lang="en-US" dirty="0"/>
              <a:t> Method</a:t>
            </a:r>
          </a:p>
          <a:p>
            <a:pPr lvl="0"/>
            <a:r>
              <a:rPr lang="en-US" dirty="0"/>
              <a:t>Bipolar Method</a:t>
            </a:r>
          </a:p>
          <a:p>
            <a:pPr lvl="0"/>
            <a:r>
              <a:rPr lang="en-US" dirty="0"/>
              <a:t>Choice of electrodes; Carbon rubber, Carbon rubber with Gel pad, Self adhesive, Lint with metal, Suction electrode etc</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4" name="Picture 7" descr="interferential1">
            <a:hlinkClick r:id="rId2"/>
          </p:cNvPr>
          <p:cNvPicPr>
            <a:picLocks noChangeAspect="1" noChangeArrowheads="1"/>
          </p:cNvPicPr>
          <p:nvPr/>
        </p:nvPicPr>
        <p:blipFill>
          <a:blip r:embed="rId3"/>
          <a:srcRect/>
          <a:stretch>
            <a:fillRect/>
          </a:stretch>
        </p:blipFill>
        <p:spPr>
          <a:xfrm>
            <a:off x="762000" y="1600200"/>
            <a:ext cx="6400800" cy="472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descr="https://encrypted-tbn0.gstatic.com/images?q=tbn:ANd9GcR3oTLNtGJZBfJERpYbWLkkWXL3kHp7BczT6aLAcz_OMe3lZu6OTAy5EHoptx5Z9jXdsWA&amp;usqp=CAU"/>
          <p:cNvPicPr>
            <a:picLocks noChangeAspect="1" noChangeArrowheads="1"/>
          </p:cNvPicPr>
          <p:nvPr/>
        </p:nvPicPr>
        <p:blipFill>
          <a:blip r:embed="rId2"/>
          <a:srcRect/>
          <a:stretch>
            <a:fillRect/>
          </a:stretch>
        </p:blipFill>
        <p:spPr bwMode="auto">
          <a:xfrm>
            <a:off x="1143000" y="1981200"/>
            <a:ext cx="6829425" cy="3733800"/>
          </a:xfrm>
          <a:prstGeom prst="rect">
            <a:avLst/>
          </a:prstGeom>
          <a:noFill/>
        </p:spPr>
      </p:pic>
      <p:sp>
        <p:nvSpPr>
          <p:cNvPr id="1028" name="AutoShape 4" descr="data:image/jpeg;base64,/9j/4AAQSkZJRgABAQAAAQABAAD/2wCEAAoHCBYWFRgVFRYYGBgYGBwaGhgcGBoaGhoYGBgaGhoYGhocIS4lHB4rIRgYJjgmKy8xNTU1GiQ7QDs0Py40NTEBDAwMEA8QHhISHzErJSs0NDQ0NDc0NDQ0NDQ0NDQ0NDQ0NDQ0NDQ0NDQ0NDQ0NDQ0NDQ0NDQ0NDQ0NDQ0NDQ0NP/AABEIAK8BHwMBIgACEQEDEQH/xAAbAAACAwEBAQAAAAAAAAAAAAADBAIFBgEHAP/EAD0QAAIBAgQDBgQEBQMDBQAAAAECAAMRBBIhMQVBUQYiYXGBkRMyodFCUrHBB2KS4fAjcoIVsvEUFiRE0v/EABoBAAIDAQEAAAAAAAAAAAAAAAIDAAEEBQb/xAAqEQADAAIBAwQCAQQDAAAAAAAAAQIDESEEEjETIkFRMmFxgZGhsQUUUv/aAAwDAQACEQMRAD8A1UhVoAyStCCcw6rKdsK6NnpsVPPofAjnGqfFuVRch67r/aOFAYnXoAwppz4BqVXkI+LBFwbjrEquKiOIwRBuhI8vtKvEYl0+Yeo+0YrTFvG14Ld68F8SVKYy/OMpXhAaHWME56yAqSLtIQwmJQB3QgiznfoTcftF8VwwJRFXN8zEAabDn73mo4xg0cXYajn5zKYnE2UK2pTugcr3JzH3ly3vgla7eRAE8tPSQzQli286lHr7DeP2J034AEX5zoA6n2jFSiB8xt0Ubxd3HLSWnsFrXkmrevnCJVPKLBo1had2lUkkHG29I1PZundgTrbe89FoLcqbW39gJkezWHAA956DgsICL+kw09s2+EU+OpXUlesy+JBVs6DvA3K3tcjmvj4Tf4rCDLYDnMxxPCBblxYfnA28/CVsbFGo7PcYSui2PeAAI2YHow5ES1ZwDaeZ4DEZKobQNtnGzDf1mxwuPznU3PWX3AVHO0W4qT5jFVeEzSti9EzvLvhaWS/U3/aUOaabDpZFHQD9I7AudieoepSDT6fSFSqFGZiFA3JNhNZkJz6Z/Hdpqa3CAuRz2X33MocXxivV0LZFP4V0+u5ibzTP7Gzgqv0a/HcWo0vmYX/KNW9hM9je1bm4o07fzNqfRR+5lJSw8bpYbwmes9V44NM9PM+eSvro9Zs1Vix5X2HkNhC0sEBylsmH8IdMP4RPnyO3rhFch8bwyGKI0OGlkYVjIsJwNJIZChWrhyfCI4nA5t9ZctIFLyi9mNxnBtbqbHwla5dNGFx1G83lbDiVOLwgN7iWraI5VGfoYsNsfTn7SzwNNXSoL98JnQcmyasnmVuR5Sp4jwy3eW4I2I3iGB4y1F1LbqbhuR8G8CLi/jHxSoVWNrwWtQhgdtecyvF+FqGLXszajofSXmKZkcuil8O5uGUZvhk65XA+X10O4gsTwiriQAiObahspC+eY2H1hpNPaF8PyY4XGhI0M9A7I/w2q4ygMQ1YUFe+QFCzMAbZzciwJBt13lO3YDF31aiLnZqqg/S4npHZapxPD0kou2DqIihVvVdXCjZc6qQQNto3gU9/Bn638Fq1+7i6bDq1NgfoTFW/gzihtXosP+Q/aeoU65Y5np5HP4qdXN9e6T6iPUa1hbM/qb/tC7kB2s8hX+D+JA1emT4MR+ok6H8LcWpIAQD82cXM9iOINt2Ppr+kX+PVIuuYEHZgoB9OnjeC0n9hzVT4SPNcB2UrUWytUKEcmUEW8+Y8jNJhaWIQfItQAboSD/SfvNm9JGys6qWXa+ti3IGHpqqiy2AHLz1i/Q58hvqXrwYN+MJmyuCjD8LgqT5X3gMeM6nJY3/Cdj9pvcTTVu61MOPEKR9YOnQUfLRVfRRBfT/sJdQvr/J5LQ4e1makjvrapRyksD+ZAOfhz5TQcG7PYm/ylV6sQD7bz0QaDYC3ScTEKdjCWCfllV1VtcIoqvA2C3DBmA2tYHyN5QJjdbXHjPQAZ5R28LYOvnA/0612U8g4+Zb+tx4E9IOXCktyFgyum5o0mBqK9RFP4j9BrNe7gAkkADck2AHiZ5F2S46gdsTWayUwVW27uwNkQfia1yeg3teA412sq4lu93EB7tMHTwLH8R+kqKUTz5LvDWS9Lwje8T7WqLrRAY/mPy+g5zPVsY9Vr1GLH6DyGwmewmIvLzDG8RWSqfI+cMx4DogjdKleRp0rxyjTgIts6lGMpRk6axmmkJIW6ApSh1SFC2nw8vWEkA62Y5HhwYsEIk8xgjxnNCK0WFSTzSFDAM+zWgQ8jmlE0Fc3iNcXjJeKYmoFEplyVmOsBMbxXDBr5RNc+HLm7bdIQYBRso9ZJfbyG9a0ea4fF1KJsC6rtcEgj1HLwhn4piToazuvK7XNvWbvE9n1qaEW8QNYrT7GUl0zOfUaeWk1TmnXKM9Yufayl4TxZEN6gc+ZJ+l5rMN2qw6WOVh/wYRej2RojU5z5t9o6OzNEjUE+GYyerJOx/JYYXtzhmNi5HkjsfoI8e2eGGwqv5Un/U2ldhuAU0HdQCOJgVGyiC8r+C/SkMO2SH5cNiG9EX94zT7TuR3MMV8Xdf2JiooDpOZLbSvWsr0oGsXxPEVUZAEpMbWqZjUKm4PdTKovpzMEMdj1Ysj0KikDuMrrqBurXOXysRBi/WGpt4yerX2T04+hHFdu8VSNqmBW3VapI/7Jyn/E2/zYUj/mP/zLnKrCzAEeMWq9naD6sgHlpGTWSvAFThn8kW/Bu01PEozAFSAbq3W21xPPcZxri+HcstJa1O9wMucgcxdCG69ZuMBwdKQIQEXhamFI8YVeouWgJeLbS+TKcD/ibmcU8RhqlJzpcXK38mAYfWabtLjMFUw3/wAvI1MkMqsSuZ1BZVUjXMbEWHImArYdW+ZQfMRStgka2ZFa21xe1+nTYQPXa+A/RlnnlJnrkOyKoAslNVypTX8qD9TubQ9bhBI00M25wijZQPSROEB5TNVNvZrmklpHntIvSYB1sL6HkZreGYgMBHcRw4EWKgg9dpXUeHGm10uVvsTt9xKbLdJo0OHXrHUWJYE3EsEEiFMNTjSaRZBGEaMQqgwEiJJTPpYBlK9IroYo00GJo3Eqa+HtCqdeBkXvyJr1hc0i6Qd4rQ0OWnc8AW0nFaUWMjaI11uYwXnzLK0QVRIyq3n2SEWWQIBJqk4BJ5wN5Em3pFNpLbCIl40mFAF2k8IBvaUfEMY5rZL2QD3M6OHp5S3XLMOTO29Lg0dDDA8p2tgQNQd5W4PirAWYX8dveUHE+2NT41qeQonK18x5gn8JG2kPLGOZ20F00Zc19sPn9mlamQbESJSJYTtRRrLlb/Tflm+UnoG297RxHBG95guUn7XtGtxkni50wTLOGoBuf/EliXyi8yeJ4jnqZQdL6+S/3P0l4o7q0Luu2dm0wVUN3tlG33PjJ0+KIz5Adr/1dP1lRhKxNOwOtpUopVjuDe/951IhJaRzrrb5PRaLSK4pCxCsDbQ2INj0M8/4rxKt8IpTcqxsL+HMAna/WUfDeLVKL21RxuDz8+ojowd2+RTrt5PVsZRA7w25+ERZYPgnaCnWGRiFfmhOh/2nn5bxiumVivt5TmdXgeN70b+ny9y0KlZ1EkysmqzEaiPw7iAfDeEfVdJFhJopMTo0csZTrJARujw1m1Jyr47wpl1wkDVqeWRSTQQ9N6AOUNc9df12kqtHKfDlGOGlsX6ifGiAn17T60LSw5bU6CSZdeCnSRX1FiVanLFxAOsaAmU9WjE6lK0u6lOJV6UVU/KHTXwVLCQvGa1OKMIpjkwge0NT1ilxD0jKCD5ZMC04msIq3kK2cO0r6VQtUAO2b/tF/wBT9JZlJVIpV2/lbN/xYAX9xH9PrvFZn7GaTB1OU+xPC1c5hoZXUqttRLPD4wczOpJzaFK/DWVSV7x6aTI4vAF3OenkufmXfzPIz0ZKwMT4lh1YX0vLtKlqkFiyVjrul6ZgMf2dromdV+Im+ZPmA/mTf2vK3CcSqIQUdhY3ykkr0sVnq3Cj3LdJT8d7J0HIcLkdmLOyaFieoOm/SYM2BSu6Tu9L/wAp3ezPO19lJh+0aVECVO69t7dxj4dPIzMq5WqT/Mw9zcSzx3ZiumqWqr0Hdf8ApOh95PsxwYYh6iPU+Eygd0jUt4g7CL6d9t8h9X0+C8TvG9a50WfCMVbQ7TSpRRxqAZTf+1sTS2VaijZkNzbxU6j6w1JnTRlZfMEfrOmn9HnqQDjfB1Oq38rxHBcESuuSpcEfI4+ZT+48DNAcQGGsngbA3hdzQOjz3H0KmEq/Cq2udabj5WX8/gfDlNV2e7QBrJUfQABHPns59dJq8Tw+liUKVkDod9SDob6MNR6Tz7tB2Sq4cmphc1Sjc3Td0HVb6uN/EW5yZMk5Z7MnyXEuX3SeghJ0LMz2Rq40hVbD1DTNrM9kKDn81iR4TcpgbC7ED/Os5eXpqitef2bZzpoRVYelgWbwHU/aGbGUk+UZj1/uZXYrHVH0vlXoNPcwO2J/J7/gtO68LX8j71qVHbvN7/2Er8RiHqfMbD8o2/vESCIeirQayN8LhBTjU8+Wc+CQQdjL6g2emDzGkpa1SwsZb8Cqh6QPW9/cg39QYWLl9oGbwmHpUeZjSrOqslaa5lSjLVNlG4gnEM4gmESNAskBVp3jhEGyygkymr0tJWVacv8AEpKuvTiKWmaIraK7LrCoJ1k1nRAGDNOHUxZDCiQgwrSvxtMgh1FyNCPzKd1jibSL6yJtPaKa3wxKnqudO8vMc1PQjlJJXh1wgvmRij/mXn/uGxEbVX/HTR/FTlb+k6fWdLF1Ute7hmPJgaftBUcVCVcVedzoP/rVAfJD9c8Wr1W/BSy/72A+i3/WOrPj15FThr6LbhbADMxsBGar5zf28pnsMHv3mvbYbAeQ/cy4w9SYc2bv4Xg1Rh7eX5CPTvKnHcPV76AHqND7y6NoKoBEDU9Gdw2LxWHNldnToTmIHhfcesuMP2qYizZG8G7p9mEHVURKtSU8gY2c7nhrYusM1z4LscYon56CeYCSacQwvKmt+g1P0Myj4Zfyj2hcMuU6aRj6n6X+QV0y+WbjD4xCO7Tt7STY0j5VUSkwWItvHnqaaRbzU/knoymdr46p+a3gNIWrTFVc1O9xupJJ9JX1CTOYas1Nsy+o6iDOTfFeAnj1zPkkiyWWO1qSuPiJ/wAl/eCppAqXL0Wr7lsVFK8ZSnYQwQTjbytEdEKOEDG7Sy4fhhTGUbEk+WbW36+8jh02jjDUf5tNOGdcmbJTfASdn0+mkSUjCDIhnEEwmdjwdpF4QyDSi0J4gSqqy4rCVFcbxNodAk5g7wriQtFMeiaPCfEgUWfEyiDAqT4vFc0JTPreQoZRzHaYflp5yNGll6F/osZSn11m3F0vG6M2TP8A+Tlj1Eg6HmPXeOpSWGFDpHV0svxwLnqKXkpjS5iGQRuphugsenI+UEVmPJjqHpmmcitcEQ5EhWqaXnKlxE6tY2IiwkiL1R1i7OTsLyKIPmOx26sftLHDYQtq2g6CaMfTu1uuBd5lPCKxy3T6j7zqt1BHntNHS4cnQGF/6YnIW8vtHPpJ1w2KXVP5RS4ZjLbDtB1OG5dV9uR8uhk6JvMl46h6Y6bVLgm9OQFON09ROskW0X3A8MxQ5l25jrHqiC2Zflb6GKqJPD1cpsdVbcdPGOik121/QVa57kdE4BrJ1adjbcHUHqJ8g1gNNPTL3tbLCgNYcjUesDhxDX+k2Y17TLXkkJ2cE7GAlU6wLCNOIs4mdjkwLQbQjSDSgkL1JV4gamWziVmLGsC1wNjyVtScEm4kUEQx58BaRcQyCRcQSxMmHwFfvFvy2Vf9zc/QfrF8XUygwHCX76DqXb12Ef087tbF5nqDV4VdPGEd9bdYDC1rAysrYs/Fz/h2+86srg5lPk0tBBCOcp8JXUeIIFzFwANSSbWiJ7TU3fIuqnQPfTN5dPGHM1XgF0l5NC+ouIDEJsw57+cnTbSdGqMOhvM+eE5Y/FTVIr66aSj4hUAsv5mt5AC7H2E0dde7MB2jxdqlgfwkf1MPtOfjnutI21WpbLzAPncG3dGijoOU0Km0zXAnFx5Sy43iiqALzOvlOqpOdTLfDtfW8euRrKfhmJDICOg+kbxnEqdJb1HC30HU+QkrjySZqnqVtlkpBESxNLK1xz384TB1Qygg3BFweoMLiVuDE5pVSxmNuaFUeMo1xEjpC02tOYbGgxFp8YQC4gn0kKDUO8PhtuNVP7TlLex0I3EEvhoRtGXGYZxuNGH7x35r9oW/a/0x+htJjbzg6Oqjxk3M0zxKM78k1koOm94SEgRBxFqgjTxV4ljULtINCMJAiCECcSuxolo4iGOTQQaXtGQ+SmqiQUwlaAEQzQg6GccyF5Co8EIVxe0VwPdIP5Tr5NGKrayFIWN/ceEZhvtpNi8s90tF0r/WAegSdINWsPDrGqOItOvFHMqSj4xhXZSp2O/jM4jmmcp2P+WnoGJYMJSYvhyNcEaH/LiPx5e1gVHctD/Z3tBcClUOuyMTv/KfHpNVTe6Hx0njGKzUXNNzfmvVgdj4Tb9kuMs9qLm5FyrFtTr8viQLwuqxp43cfQeFtUpo19b5Z5p2rpf6wI6G3mLH9Lz0mu2lphu0dG5uN1Nx6cpwcddtpnTc90tHOEYj5T4S4r3bWZzCjLZ1+U/Q9DNFg6wIF51Zo51yAzMmqgg+EzXEHqFy7szef4ATsPCb1lVhK2pgATeDllXOmO6TO8GRWV3ZjtEaJCPc0z7oeo8OononxAy5lNwRcEbEHYieWca4O1H/AFEBNO/eHNCef+39Ix2f7RPRsjHNSvcra5XT8PrymD1KxpxX9DtZuljq5WbD5+V9noTCQUyVKqHUMpuGAI8jrINMxg8cMcpPJ1FvEkaOUjfSWgGtcgk0jeFaxuPXygMSlhC4P5fKHD0wL5ksqaWsBsB+sIRBUG0tYjzhpuXKMr8iVQlWDfh5/eOSNRbiBotl7p9D4dIK4ZPINou8ZaLvFsORdhIGFaRtKDBsIrjEupjloN0uCJNbRaemZivAXF4zjFsbRKZmakEZoN2n15G8EIEyziqbwhWEppKLOKSNhpzE6HHI284wqTj0x4R2PPUceUJvFNc/JFMx2F43TwQOrsB/KNTFKVNQflEtsM4G30j31f0hf/X/AGV3FuDpiEFMqUUG4cAfEuPEjbXaYHE4WphKoR9LG6OPxAHQjoeonrSJeB4rwdMRTNOot1OoI0KsNmU9Yzp+uvHXu5l/BWXBLXHDKzgfGBXp962dR3hf5h+cDp+kU4rRvcxjsZ2TWi7tiO8wYimwOy8mNtmPSXXF+EMoJAzL1H79IrqYnudY+V/oLDka9tef9mBp3RjpdTuP3EscK4OqHzXmPtC4jC6xZsMOlj15+8DHncLT5QzJhm+Vwy0o1pZ4Wkz7D1lDhkIPzt73mmwCjS5J8z+0c+qn4TM7wNfI2uBQoyEZw4Kt0sdxPPu03ZV8MWrUhnolvlUMWpi253zLvrynqNMC0mVmfJTt8mjp819PW5f8nk/ZntH8PusSabepQ9R4dRPRKRzC41B2I2IMxnavsWVPx8GpNyM1ADrYZk6DmQfObPszwL4FAJnZmIBYMdFNtVUchAUN+DX1WbDcrIuG/KJBIzR0hXp23EFUNhJrRh7thWObSM4Glv0ETwaljpLZSAQo843FO33MTkeuEdc6j1hIJ9WA8z+0LNSEH0HUpgws+ka2QSaAqQ7QNSKYxATISbSEEM+kWWTE+tLIZzi9KzHx1lO00vG6egPmJmqoma1qjTje5OCSEgDJwBh3LDU1kLSaNKIHUTjCdUzpF5CACsZw5tBWhaayELbDNHFErMO0sqbQkBRJxO0sey/zL0MkV0itcaQlTnlAdqrhh6mFw9bbuMelh9NjKrGdmag1WzDw0PsZyoIWjjqibOfI6iF3zX5L+xO2p/F/3M7iMM6GzKynxBEZwWMKkXmoXjIItVQEeH2M6MDhavyqQfC4/tJ6c1+LJ6rX5SBweOB5yxWoDzib9mwNVc+o+0+/6ZVXYg+snp2vgF1FeGPXkluNREP/AE9ZeQ9xJXqj8I9x95XK+GTSfhoshX/MAZFnpHcfrKatWrHQL9R95OhQxB/Avqw+8NXT+Ng9iXzotjiQBZVsOsJhTc38P3iq0mA7wt5EGNYPRSf80hy6dLYuklPAWnqxPp7f4YaCoDujy/WFmheBTOz6fT6WU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data:image/jpeg;base64,/9j/4AAQSkZJRgABAQAAAQABAAD/2wCEAAoHCBYWFRgVFRYYGBgYGBwaGhgcGBoaGhoYGBgaGhoYGhocIS4lHB4rIRgYJjgmKy8xNTU1GiQ7QDs0Py40NTEBDAwMEA8QHhISHzErJSs0NDQ0NDc0NDQ0NDQ0NDQ0NDQ0NDQ0NDQ0NDQ0NDQ0NDQ0NDQ0NDQ0NDQ0NDQ0NDQ0NP/AABEIAK8BHwMBIgACEQEDEQH/xAAbAAACAwEBAQAAAAAAAAAAAAADBAIFBgEHAP/EAD0QAAIBAgQDBgQEBQMDBQAAAAECAAMRBBIhMQVBUQYiYXGBkRMyodFCUrHBB2KS4fAjcoIVsvEUFiRE0v/EABoBAAIDAQEAAAAAAAAAAAAAAAIDAAEEBQb/xAAqEQADAAIBAwQCAQQDAAAAAAAAAQIDESEEEjETIkFRMmFxgZGhsQUUUv/aAAwDAQACEQMRAD8A1UhVoAyStCCcw6rKdsK6NnpsVPPofAjnGqfFuVRch67r/aOFAYnXoAwppz4BqVXkI+LBFwbjrEquKiOIwRBuhI8vtKvEYl0+Yeo+0YrTFvG14Ld68F8SVKYy/OMpXhAaHWME56yAqSLtIQwmJQB3QgiznfoTcftF8VwwJRFXN8zEAabDn73mo4xg0cXYajn5zKYnE2UK2pTugcr3JzH3ly3vgla7eRAE8tPSQzQli286lHr7DeP2J034AEX5zoA6n2jFSiB8xt0Ubxd3HLSWnsFrXkmrevnCJVPKLBo1had2lUkkHG29I1PZundgTrbe89FoLcqbW39gJkezWHAA956DgsICL+kw09s2+EU+OpXUlesy+JBVs6DvA3K3tcjmvj4Tf4rCDLYDnMxxPCBblxYfnA28/CVsbFGo7PcYSui2PeAAI2YHow5ES1ZwDaeZ4DEZKobQNtnGzDf1mxwuPznU3PWX3AVHO0W4qT5jFVeEzSti9EzvLvhaWS/U3/aUOaabDpZFHQD9I7AudieoepSDT6fSFSqFGZiFA3JNhNZkJz6Z/Hdpqa3CAuRz2X33MocXxivV0LZFP4V0+u5ibzTP7Gzgqv0a/HcWo0vmYX/KNW9hM9je1bm4o07fzNqfRR+5lJSw8bpYbwmes9V44NM9PM+eSvro9Zs1Vix5X2HkNhC0sEBylsmH8IdMP4RPnyO3rhFch8bwyGKI0OGlkYVjIsJwNJIZChWrhyfCI4nA5t9ZctIFLyi9mNxnBtbqbHwla5dNGFx1G83lbDiVOLwgN7iWraI5VGfoYsNsfTn7SzwNNXSoL98JnQcmyasnmVuR5Sp4jwy3eW4I2I3iGB4y1F1LbqbhuR8G8CLi/jHxSoVWNrwWtQhgdtecyvF+FqGLXszajofSXmKZkcuil8O5uGUZvhk65XA+X10O4gsTwiriQAiObahspC+eY2H1hpNPaF8PyY4XGhI0M9A7I/w2q4ygMQ1YUFe+QFCzMAbZzciwJBt13lO3YDF31aiLnZqqg/S4npHZapxPD0kou2DqIihVvVdXCjZc6qQQNto3gU9/Bn638Fq1+7i6bDq1NgfoTFW/gzihtXosP+Q/aeoU65Y5np5HP4qdXN9e6T6iPUa1hbM/qb/tC7kB2s8hX+D+JA1emT4MR+ok6H8LcWpIAQD82cXM9iOINt2Ppr+kX+PVIuuYEHZgoB9OnjeC0n9hzVT4SPNcB2UrUWytUKEcmUEW8+Y8jNJhaWIQfItQAboSD/SfvNm9JGys6qWXa+ti3IGHpqqiy2AHLz1i/Q58hvqXrwYN+MJmyuCjD8LgqT5X3gMeM6nJY3/Cdj9pvcTTVu61MOPEKR9YOnQUfLRVfRRBfT/sJdQvr/J5LQ4e1makjvrapRyksD+ZAOfhz5TQcG7PYm/ylV6sQD7bz0QaDYC3ScTEKdjCWCfllV1VtcIoqvA2C3DBmA2tYHyN5QJjdbXHjPQAZ5R28LYOvnA/0612U8g4+Zb+tx4E9IOXCktyFgyum5o0mBqK9RFP4j9BrNe7gAkkADck2AHiZ5F2S46gdsTWayUwVW27uwNkQfia1yeg3teA412sq4lu93EB7tMHTwLH8R+kqKUTz5LvDWS9Lwje8T7WqLrRAY/mPy+g5zPVsY9Vr1GLH6DyGwmewmIvLzDG8RWSqfI+cMx4DogjdKleRp0rxyjTgIts6lGMpRk6axmmkJIW6ApSh1SFC2nw8vWEkA62Y5HhwYsEIk8xgjxnNCK0WFSTzSFDAM+zWgQ8jmlE0Fc3iNcXjJeKYmoFEplyVmOsBMbxXDBr5RNc+HLm7bdIQYBRso9ZJfbyG9a0ea4fF1KJsC6rtcEgj1HLwhn4piToazuvK7XNvWbvE9n1qaEW8QNYrT7GUl0zOfUaeWk1TmnXKM9Yufayl4TxZEN6gc+ZJ+l5rMN2qw6WOVh/wYRej2RojU5z5t9o6OzNEjUE+GYyerJOx/JYYXtzhmNi5HkjsfoI8e2eGGwqv5Un/U2ldhuAU0HdQCOJgVGyiC8r+C/SkMO2SH5cNiG9EX94zT7TuR3MMV8Xdf2JiooDpOZLbSvWsr0oGsXxPEVUZAEpMbWqZjUKm4PdTKovpzMEMdj1Ysj0KikDuMrrqBurXOXysRBi/WGpt4yerX2T04+hHFdu8VSNqmBW3VapI/7Jyn/E2/zYUj/mP/zLnKrCzAEeMWq9naD6sgHlpGTWSvAFThn8kW/Bu01PEozAFSAbq3W21xPPcZxri+HcstJa1O9wMucgcxdCG69ZuMBwdKQIQEXhamFI8YVeouWgJeLbS+TKcD/ibmcU8RhqlJzpcXK38mAYfWabtLjMFUw3/wAvI1MkMqsSuZ1BZVUjXMbEWHImArYdW+ZQfMRStgka2ZFa21xe1+nTYQPXa+A/RlnnlJnrkOyKoAslNVypTX8qD9TubQ9bhBI00M25wijZQPSROEB5TNVNvZrmklpHntIvSYB1sL6HkZreGYgMBHcRw4EWKgg9dpXUeHGm10uVvsTt9xKbLdJo0OHXrHUWJYE3EsEEiFMNTjSaRZBGEaMQqgwEiJJTPpYBlK9IroYo00GJo3Eqa+HtCqdeBkXvyJr1hc0i6Qd4rQ0OWnc8AW0nFaUWMjaI11uYwXnzLK0QVRIyq3n2SEWWQIBJqk4BJ5wN5Em3pFNpLbCIl40mFAF2k8IBvaUfEMY5rZL2QD3M6OHp5S3XLMOTO29Lg0dDDA8p2tgQNQd5W4PirAWYX8dveUHE+2NT41qeQonK18x5gn8JG2kPLGOZ20F00Zc19sPn9mlamQbESJSJYTtRRrLlb/Tflm+UnoG297RxHBG95guUn7XtGtxkni50wTLOGoBuf/EliXyi8yeJ4jnqZQdL6+S/3P0l4o7q0Luu2dm0wVUN3tlG33PjJ0+KIz5Adr/1dP1lRhKxNOwOtpUopVjuDe/951IhJaRzrrb5PRaLSK4pCxCsDbQ2INj0M8/4rxKt8IpTcqxsL+HMAna/WUfDeLVKL21RxuDz8+ojowd2+RTrt5PVsZRA7w25+ERZYPgnaCnWGRiFfmhOh/2nn5bxiumVivt5TmdXgeN70b+ny9y0KlZ1EkysmqzEaiPw7iAfDeEfVdJFhJopMTo0csZTrJARujw1m1Jyr47wpl1wkDVqeWRSTQQ9N6AOUNc9df12kqtHKfDlGOGlsX6ifGiAn17T60LSw5bU6CSZdeCnSRX1FiVanLFxAOsaAmU9WjE6lK0u6lOJV6UVU/KHTXwVLCQvGa1OKMIpjkwge0NT1ilxD0jKCD5ZMC04msIq3kK2cO0r6VQtUAO2b/tF/wBT9JZlJVIpV2/lbN/xYAX9xH9PrvFZn7GaTB1OU+xPC1c5hoZXUqttRLPD4wczOpJzaFK/DWVSV7x6aTI4vAF3OenkufmXfzPIz0ZKwMT4lh1YX0vLtKlqkFiyVjrul6ZgMf2dromdV+Im+ZPmA/mTf2vK3CcSqIQUdhY3ykkr0sVnq3Cj3LdJT8d7J0HIcLkdmLOyaFieoOm/SYM2BSu6Tu9L/wAp3ezPO19lJh+0aVECVO69t7dxj4dPIzMq5WqT/Mw9zcSzx3ZiumqWqr0Hdf8ApOh95PsxwYYh6iPU+Eygd0jUt4g7CL6d9t8h9X0+C8TvG9a50WfCMVbQ7TSpRRxqAZTf+1sTS2VaijZkNzbxU6j6w1JnTRlZfMEfrOmn9HnqQDjfB1Oq38rxHBcESuuSpcEfI4+ZT+48DNAcQGGsngbA3hdzQOjz3H0KmEq/Cq2udabj5WX8/gfDlNV2e7QBrJUfQABHPns59dJq8Tw+liUKVkDod9SDob6MNR6Tz7tB2Sq4cmphc1Sjc3Td0HVb6uN/EW5yZMk5Z7MnyXEuX3SeghJ0LMz2Rq40hVbD1DTNrM9kKDn81iR4TcpgbC7ED/Os5eXpqitef2bZzpoRVYelgWbwHU/aGbGUk+UZj1/uZXYrHVH0vlXoNPcwO2J/J7/gtO68LX8j71qVHbvN7/2Er8RiHqfMbD8o2/vESCIeirQayN8LhBTjU8+Wc+CQQdjL6g2emDzGkpa1SwsZb8Cqh6QPW9/cg39QYWLl9oGbwmHpUeZjSrOqslaa5lSjLVNlG4gnEM4gmESNAskBVp3jhEGyygkymr0tJWVacv8AEpKuvTiKWmaIraK7LrCoJ1k1nRAGDNOHUxZDCiQgwrSvxtMgh1FyNCPzKd1jibSL6yJtPaKa3wxKnqudO8vMc1PQjlJJXh1wgvmRij/mXn/uGxEbVX/HTR/FTlb+k6fWdLF1Ute7hmPJgaftBUcVCVcVedzoP/rVAfJD9c8Wr1W/BSy/72A+i3/WOrPj15FThr6LbhbADMxsBGar5zf28pnsMHv3mvbYbAeQ/cy4w9SYc2bv4Xg1Rh7eX5CPTvKnHcPV76AHqND7y6NoKoBEDU9Gdw2LxWHNldnToTmIHhfcesuMP2qYizZG8G7p9mEHVURKtSU8gY2c7nhrYusM1z4LscYon56CeYCSacQwvKmt+g1P0Myj4Zfyj2hcMuU6aRj6n6X+QV0y+WbjD4xCO7Tt7STY0j5VUSkwWItvHnqaaRbzU/knoymdr46p+a3gNIWrTFVc1O9xupJJ9JX1CTOYas1Nsy+o6iDOTfFeAnj1zPkkiyWWO1qSuPiJ/wAl/eCppAqXL0Wr7lsVFK8ZSnYQwQTjbytEdEKOEDG7Sy4fhhTGUbEk+WbW36+8jh02jjDUf5tNOGdcmbJTfASdn0+mkSUjCDIhnEEwmdjwdpF4QyDSi0J4gSqqy4rCVFcbxNodAk5g7wriQtFMeiaPCfEgUWfEyiDAqT4vFc0JTPreQoZRzHaYflp5yNGll6F/osZSn11m3F0vG6M2TP8A+Tlj1Eg6HmPXeOpSWGFDpHV0svxwLnqKXkpjS5iGQRuphugsenI+UEVmPJjqHpmmcitcEQ5EhWqaXnKlxE6tY2IiwkiL1R1i7OTsLyKIPmOx26sftLHDYQtq2g6CaMfTu1uuBd5lPCKxy3T6j7zqt1BHntNHS4cnQGF/6YnIW8vtHPpJ1w2KXVP5RS4ZjLbDtB1OG5dV9uR8uhk6JvMl46h6Y6bVLgm9OQFON09ROskW0X3A8MxQ5l25jrHqiC2Zflb6GKqJPD1cpsdVbcdPGOik121/QVa57kdE4BrJ1adjbcHUHqJ8g1gNNPTL3tbLCgNYcjUesDhxDX+k2Y17TLXkkJ2cE7GAlU6wLCNOIs4mdjkwLQbQjSDSgkL1JV4gamWziVmLGsC1wNjyVtScEm4kUEQx58BaRcQyCRcQSxMmHwFfvFvy2Vf9zc/QfrF8XUygwHCX76DqXb12Ef087tbF5nqDV4VdPGEd9bdYDC1rAysrYs/Fz/h2+86srg5lPk0tBBCOcp8JXUeIIFzFwANSSbWiJ7TU3fIuqnQPfTN5dPGHM1XgF0l5NC+ouIDEJsw57+cnTbSdGqMOhvM+eE5Y/FTVIr66aSj4hUAsv5mt5AC7H2E0dde7MB2jxdqlgfwkf1MPtOfjnutI21WpbLzAPncG3dGijoOU0Km0zXAnFx5Sy43iiqALzOvlOqpOdTLfDtfW8euRrKfhmJDICOg+kbxnEqdJb1HC30HU+QkrjySZqnqVtlkpBESxNLK1xz384TB1Qygg3BFweoMLiVuDE5pVSxmNuaFUeMo1xEjpC02tOYbGgxFp8YQC4gn0kKDUO8PhtuNVP7TlLex0I3EEvhoRtGXGYZxuNGH7x35r9oW/a/0x+htJjbzg6Oqjxk3M0zxKM78k1koOm94SEgRBxFqgjTxV4ljULtINCMJAiCECcSuxolo4iGOTQQaXtGQ+SmqiQUwlaAEQzQg6GccyF5Co8EIVxe0VwPdIP5Tr5NGKrayFIWN/ceEZhvtpNi8s90tF0r/WAegSdINWsPDrGqOItOvFHMqSj4xhXZSp2O/jM4jmmcp2P+WnoGJYMJSYvhyNcEaH/LiPx5e1gVHctD/Z3tBcClUOuyMTv/KfHpNVTe6Hx0njGKzUXNNzfmvVgdj4Tb9kuMs9qLm5FyrFtTr8viQLwuqxp43cfQeFtUpo19b5Z5p2rpf6wI6G3mLH9Lz0mu2lphu0dG5uN1Nx6cpwcddtpnTc90tHOEYj5T4S4r3bWZzCjLZ1+U/Q9DNFg6wIF51Zo51yAzMmqgg+EzXEHqFy7szef4ATsPCb1lVhK2pgATeDllXOmO6TO8GRWV3ZjtEaJCPc0z7oeo8OononxAy5lNwRcEbEHYieWca4O1H/AFEBNO/eHNCef+39Ix2f7RPRsjHNSvcra5XT8PrymD1KxpxX9DtZuljq5WbD5+V9noTCQUyVKqHUMpuGAI8jrINMxg8cMcpPJ1FvEkaOUjfSWgGtcgk0jeFaxuPXygMSlhC4P5fKHD0wL5ksqaWsBsB+sIRBUG0tYjzhpuXKMr8iVQlWDfh5/eOSNRbiBotl7p9D4dIK4ZPINou8ZaLvFsORdhIGFaRtKDBsIrjEupjloN0uCJNbRaemZivAXF4zjFsbRKZmakEZoN2n15G8EIEyziqbwhWEppKLOKSNhpzE6HHI284wqTj0x4R2PPUceUJvFNc/JFMx2F43TwQOrsB/KNTFKVNQflEtsM4G30j31f0hf/X/AGV3FuDpiEFMqUUG4cAfEuPEjbXaYHE4WphKoR9LG6OPxAHQjoeonrSJeB4rwdMRTNOot1OoI0KsNmU9Yzp+uvHXu5l/BWXBLXHDKzgfGBXp962dR3hf5h+cDp+kU4rRvcxjsZ2TWi7tiO8wYimwOy8mNtmPSXXF+EMoJAzL1H79IrqYnudY+V/oLDka9tef9mBp3RjpdTuP3EscK4OqHzXmPtC4jC6xZsMOlj15+8DHncLT5QzJhm+Vwy0o1pZ4Wkz7D1lDhkIPzt73mmwCjS5J8z+0c+qn4TM7wNfI2uBQoyEZw4Kt0sdxPPu03ZV8MWrUhnolvlUMWpi253zLvrynqNMC0mVmfJTt8mjp819PW5f8nk/ZntH8PusSabepQ9R4dRPRKRzC41B2I2IMxnavsWVPx8GpNyM1ADrYZk6DmQfObPszwL4FAJnZmIBYMdFNtVUchAUN+DX1WbDcrIuG/KJBIzR0hXp23EFUNhJrRh7thWObSM4Glv0ETwaljpLZSAQo843FO33MTkeuEdc6j1hIJ9WA8z+0LNSEH0HUpgws+ka2QSaAqQ7QNSKYxATISbSEEM+kWWTE+tLIZzi9KzHx1lO00vG6egPmJmqoma1qjTje5OCSEgDJwBh3LDU1kLSaNKIHUTjCdUzpF5CACsZw5tBWhaayELbDNHFErMO0sqbQkBRJxO0sey/zL0MkV0itcaQlTnlAdqrhh6mFw9bbuMelh9NjKrGdmag1WzDw0PsZyoIWjjqibOfI6iF3zX5L+xO2p/F/3M7iMM6GzKynxBEZwWMKkXmoXjIItVQEeH2M6MDhavyqQfC4/tJ6c1+LJ6rX5SBweOB5yxWoDzib9mwNVc+o+0+/6ZVXYg+snp2vgF1FeGPXkluNREP/AE9ZeQ9xJXqj8I9x95XK+GTSfhoshX/MAZFnpHcfrKatWrHQL9R95OhQxB/Avqw+8NXT+Ng9iXzotjiQBZVsOsJhTc38P3iq0mA7wt5EGNYPRSf80hy6dLYuklPAWnqxPp7f4YaCoDujy/WFmheBTOz6fT6WU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2" name="AutoShape 8" descr="data:image/jpeg;base64,/9j/4AAQSkZJRgABAQAAAQABAAD/2wCEAAoHCBYWFRgVFRYYGBgYGBwaGhgcGBoaGhoYGBgaGhoYGhocIS4lHB4rIRgYJjgmKy8xNTU1GiQ7QDs0Py40NTEBDAwMEA8QHhISHzErJSs0NDQ0NDc0NDQ0NDQ0NDQ0NDQ0NDQ0NDQ0NDQ0NDQ0NDQ0NDQ0NDQ0NDQ0NDQ0NDQ0NP/AABEIAK8BHwMBIgACEQEDEQH/xAAbAAACAwEBAQAAAAAAAAAAAAADBAIFBgEHAP/EAD0QAAIBAgQDBgQEBQMDBQAAAAECAAMRBBIhMQVBUQYiYXGBkRMyodFCUrHBB2KS4fAjcoIVsvEUFiRE0v/EABoBAAIDAQEAAAAAAAAAAAAAAAIDAAEEBQb/xAAqEQADAAIBAwQCAQQDAAAAAAAAAQIDESEEEjETIkFRMmFxgZGhsQUUUv/aAAwDAQACEQMRAD8A1UhVoAyStCCcw6rKdsK6NnpsVPPofAjnGqfFuVRch67r/aOFAYnXoAwppz4BqVXkI+LBFwbjrEquKiOIwRBuhI8vtKvEYl0+Yeo+0YrTFvG14Ld68F8SVKYy/OMpXhAaHWME56yAqSLtIQwmJQB3QgiznfoTcftF8VwwJRFXN8zEAabDn73mo4xg0cXYajn5zKYnE2UK2pTugcr3JzH3ly3vgla7eRAE8tPSQzQli286lHr7DeP2J034AEX5zoA6n2jFSiB8xt0Ubxd3HLSWnsFrXkmrevnCJVPKLBo1had2lUkkHG29I1PZundgTrbe89FoLcqbW39gJkezWHAA956DgsICL+kw09s2+EU+OpXUlesy+JBVs6DvA3K3tcjmvj4Tf4rCDLYDnMxxPCBblxYfnA28/CVsbFGo7PcYSui2PeAAI2YHow5ES1ZwDaeZ4DEZKobQNtnGzDf1mxwuPznU3PWX3AVHO0W4qT5jFVeEzSti9EzvLvhaWS/U3/aUOaabDpZFHQD9I7AudieoepSDT6fSFSqFGZiFA3JNhNZkJz6Z/Hdpqa3CAuRz2X33MocXxivV0LZFP4V0+u5ibzTP7Gzgqv0a/HcWo0vmYX/KNW9hM9je1bm4o07fzNqfRR+5lJSw8bpYbwmes9V44NM9PM+eSvro9Zs1Vix5X2HkNhC0sEBylsmH8IdMP4RPnyO3rhFch8bwyGKI0OGlkYVjIsJwNJIZChWrhyfCI4nA5t9ZctIFLyi9mNxnBtbqbHwla5dNGFx1G83lbDiVOLwgN7iWraI5VGfoYsNsfTn7SzwNNXSoL98JnQcmyasnmVuR5Sp4jwy3eW4I2I3iGB4y1F1LbqbhuR8G8CLi/jHxSoVWNrwWtQhgdtecyvF+FqGLXszajofSXmKZkcuil8O5uGUZvhk65XA+X10O4gsTwiriQAiObahspC+eY2H1hpNPaF8PyY4XGhI0M9A7I/w2q4ygMQ1YUFe+QFCzMAbZzciwJBt13lO3YDF31aiLnZqqg/S4npHZapxPD0kou2DqIihVvVdXCjZc6qQQNto3gU9/Bn638Fq1+7i6bDq1NgfoTFW/gzihtXosP+Q/aeoU65Y5np5HP4qdXN9e6T6iPUa1hbM/qb/tC7kB2s8hX+D+JA1emT4MR+ok6H8LcWpIAQD82cXM9iOINt2Ppr+kX+PVIuuYEHZgoB9OnjeC0n9hzVT4SPNcB2UrUWytUKEcmUEW8+Y8jNJhaWIQfItQAboSD/SfvNm9JGys6qWXa+ti3IGHpqqiy2AHLz1i/Q58hvqXrwYN+MJmyuCjD8LgqT5X3gMeM6nJY3/Cdj9pvcTTVu61MOPEKR9YOnQUfLRVfRRBfT/sJdQvr/J5LQ4e1makjvrapRyksD+ZAOfhz5TQcG7PYm/ylV6sQD7bz0QaDYC3ScTEKdjCWCfllV1VtcIoqvA2C3DBmA2tYHyN5QJjdbXHjPQAZ5R28LYOvnA/0612U8g4+Zb+tx4E9IOXCktyFgyum5o0mBqK9RFP4j9BrNe7gAkkADck2AHiZ5F2S46gdsTWayUwVW27uwNkQfia1yeg3teA412sq4lu93EB7tMHTwLH8R+kqKUTz5LvDWS9Lwje8T7WqLrRAY/mPy+g5zPVsY9Vr1GLH6DyGwmewmIvLzDG8RWSqfI+cMx4DogjdKleRp0rxyjTgIts6lGMpRk6axmmkJIW6ApSh1SFC2nw8vWEkA62Y5HhwYsEIk8xgjxnNCK0WFSTzSFDAM+zWgQ8jmlE0Fc3iNcXjJeKYmoFEplyVmOsBMbxXDBr5RNc+HLm7bdIQYBRso9ZJfbyG9a0ea4fF1KJsC6rtcEgj1HLwhn4piToazuvK7XNvWbvE9n1qaEW8QNYrT7GUl0zOfUaeWk1TmnXKM9Yufayl4TxZEN6gc+ZJ+l5rMN2qw6WOVh/wYRej2RojU5z5t9o6OzNEjUE+GYyerJOx/JYYXtzhmNi5HkjsfoI8e2eGGwqv5Un/U2ldhuAU0HdQCOJgVGyiC8r+C/SkMO2SH5cNiG9EX94zT7TuR3MMV8Xdf2JiooDpOZLbSvWsr0oGsXxPEVUZAEpMbWqZjUKm4PdTKovpzMEMdj1Ysj0KikDuMrrqBurXOXysRBi/WGpt4yerX2T04+hHFdu8VSNqmBW3VapI/7Jyn/E2/zYUj/mP/zLnKrCzAEeMWq9naD6sgHlpGTWSvAFThn8kW/Bu01PEozAFSAbq3W21xPPcZxri+HcstJa1O9wMucgcxdCG69ZuMBwdKQIQEXhamFI8YVeouWgJeLbS+TKcD/ibmcU8RhqlJzpcXK38mAYfWabtLjMFUw3/wAvI1MkMqsSuZ1BZVUjXMbEWHImArYdW+ZQfMRStgka2ZFa21xe1+nTYQPXa+A/RlnnlJnrkOyKoAslNVypTX8qD9TubQ9bhBI00M25wijZQPSROEB5TNVNvZrmklpHntIvSYB1sL6HkZreGYgMBHcRw4EWKgg9dpXUeHGm10uVvsTt9xKbLdJo0OHXrHUWJYE3EsEEiFMNTjSaRZBGEaMQqgwEiJJTPpYBlK9IroYo00GJo3Eqa+HtCqdeBkXvyJr1hc0i6Qd4rQ0OWnc8AW0nFaUWMjaI11uYwXnzLK0QVRIyq3n2SEWWQIBJqk4BJ5wN5Em3pFNpLbCIl40mFAF2k8IBvaUfEMY5rZL2QD3M6OHp5S3XLMOTO29Lg0dDDA8p2tgQNQd5W4PirAWYX8dveUHE+2NT41qeQonK18x5gn8JG2kPLGOZ20F00Zc19sPn9mlamQbESJSJYTtRRrLlb/Tflm+UnoG297RxHBG95guUn7XtGtxkni50wTLOGoBuf/EliXyi8yeJ4jnqZQdL6+S/3P0l4o7q0Luu2dm0wVUN3tlG33PjJ0+KIz5Adr/1dP1lRhKxNOwOtpUopVjuDe/951IhJaRzrrb5PRaLSK4pCxCsDbQ2INj0M8/4rxKt8IpTcqxsL+HMAna/WUfDeLVKL21RxuDz8+ojowd2+RTrt5PVsZRA7w25+ERZYPgnaCnWGRiFfmhOh/2nn5bxiumVivt5TmdXgeN70b+ny9y0KlZ1EkysmqzEaiPw7iAfDeEfVdJFhJopMTo0csZTrJARujw1m1Jyr47wpl1wkDVqeWRSTQQ9N6AOUNc9df12kqtHKfDlGOGlsX6ifGiAn17T60LSw5bU6CSZdeCnSRX1FiVanLFxAOsaAmU9WjE6lK0u6lOJV6UVU/KHTXwVLCQvGa1OKMIpjkwge0NT1ilxD0jKCD5ZMC04msIq3kK2cO0r6VQtUAO2b/tF/wBT9JZlJVIpV2/lbN/xYAX9xH9PrvFZn7GaTB1OU+xPC1c5hoZXUqttRLPD4wczOpJzaFK/DWVSV7x6aTI4vAF3OenkufmXfzPIz0ZKwMT4lh1YX0vLtKlqkFiyVjrul6ZgMf2dromdV+Im+ZPmA/mTf2vK3CcSqIQUdhY3ykkr0sVnq3Cj3LdJT8d7J0HIcLkdmLOyaFieoOm/SYM2BSu6Tu9L/wAp3ezPO19lJh+0aVECVO69t7dxj4dPIzMq5WqT/Mw9zcSzx3ZiumqWqr0Hdf8ApOh95PsxwYYh6iPU+Eygd0jUt4g7CL6d9t8h9X0+C8TvG9a50WfCMVbQ7TSpRRxqAZTf+1sTS2VaijZkNzbxU6j6w1JnTRlZfMEfrOmn9HnqQDjfB1Oq38rxHBcESuuSpcEfI4+ZT+48DNAcQGGsngbA3hdzQOjz3H0KmEq/Cq2udabj5WX8/gfDlNV2e7QBrJUfQABHPns59dJq8Tw+liUKVkDod9SDob6MNR6Tz7tB2Sq4cmphc1Sjc3Td0HVb6uN/EW5yZMk5Z7MnyXEuX3SeghJ0LMz2Rq40hVbD1DTNrM9kKDn81iR4TcpgbC7ED/Os5eXpqitef2bZzpoRVYelgWbwHU/aGbGUk+UZj1/uZXYrHVH0vlXoNPcwO2J/J7/gtO68LX8j71qVHbvN7/2Er8RiHqfMbD8o2/vESCIeirQayN8LhBTjU8+Wc+CQQdjL6g2emDzGkpa1SwsZb8Cqh6QPW9/cg39QYWLl9oGbwmHpUeZjSrOqslaa5lSjLVNlG4gnEM4gmESNAskBVp3jhEGyygkymr0tJWVacv8AEpKuvTiKWmaIraK7LrCoJ1k1nRAGDNOHUxZDCiQgwrSvxtMgh1FyNCPzKd1jibSL6yJtPaKa3wxKnqudO8vMc1PQjlJJXh1wgvmRij/mXn/uGxEbVX/HTR/FTlb+k6fWdLF1Ute7hmPJgaftBUcVCVcVedzoP/rVAfJD9c8Wr1W/BSy/72A+i3/WOrPj15FThr6LbhbADMxsBGar5zf28pnsMHv3mvbYbAeQ/cy4w9SYc2bv4Xg1Rh7eX5CPTvKnHcPV76AHqND7y6NoKoBEDU9Gdw2LxWHNldnToTmIHhfcesuMP2qYizZG8G7p9mEHVURKtSU8gY2c7nhrYusM1z4LscYon56CeYCSacQwvKmt+g1P0Myj4Zfyj2hcMuU6aRj6n6X+QV0y+WbjD4xCO7Tt7STY0j5VUSkwWItvHnqaaRbzU/knoymdr46p+a3gNIWrTFVc1O9xupJJ9JX1CTOYas1Nsy+o6iDOTfFeAnj1zPkkiyWWO1qSuPiJ/wAl/eCppAqXL0Wr7lsVFK8ZSnYQwQTjbytEdEKOEDG7Sy4fhhTGUbEk+WbW36+8jh02jjDUf5tNOGdcmbJTfASdn0+mkSUjCDIhnEEwmdjwdpF4QyDSi0J4gSqqy4rCVFcbxNodAk5g7wriQtFMeiaPCfEgUWfEyiDAqT4vFc0JTPreQoZRzHaYflp5yNGll6F/osZSn11m3F0vG6M2TP8A+Tlj1Eg6HmPXeOpSWGFDpHV0svxwLnqKXkpjS5iGQRuphugsenI+UEVmPJjqHpmmcitcEQ5EhWqaXnKlxE6tY2IiwkiL1R1i7OTsLyKIPmOx26sftLHDYQtq2g6CaMfTu1uuBd5lPCKxy3T6j7zqt1BHntNHS4cnQGF/6YnIW8vtHPpJ1w2KXVP5RS4ZjLbDtB1OG5dV9uR8uhk6JvMl46h6Y6bVLgm9OQFON09ROskW0X3A8MxQ5l25jrHqiC2Zflb6GKqJPD1cpsdVbcdPGOik121/QVa57kdE4BrJ1adjbcHUHqJ8g1gNNPTL3tbLCgNYcjUesDhxDX+k2Y17TLXkkJ2cE7GAlU6wLCNOIs4mdjkwLQbQjSDSgkL1JV4gamWziVmLGsC1wNjyVtScEm4kUEQx58BaRcQyCRcQSxMmHwFfvFvy2Vf9zc/QfrF8XUygwHCX76DqXb12Ef087tbF5nqDV4VdPGEd9bdYDC1rAysrYs/Fz/h2+86srg5lPk0tBBCOcp8JXUeIIFzFwANSSbWiJ7TU3fIuqnQPfTN5dPGHM1XgF0l5NC+ouIDEJsw57+cnTbSdGqMOhvM+eE5Y/FTVIr66aSj4hUAsv5mt5AC7H2E0dde7MB2jxdqlgfwkf1MPtOfjnutI21WpbLzAPncG3dGijoOU0Km0zXAnFx5Sy43iiqALzOvlOqpOdTLfDtfW8euRrKfhmJDICOg+kbxnEqdJb1HC30HU+QkrjySZqnqVtlkpBESxNLK1xz384TB1Qygg3BFweoMLiVuDE5pVSxmNuaFUeMo1xEjpC02tOYbGgxFp8YQC4gn0kKDUO8PhtuNVP7TlLex0I3EEvhoRtGXGYZxuNGH7x35r9oW/a/0x+htJjbzg6Oqjxk3M0zxKM78k1koOm94SEgRBxFqgjTxV4ljULtINCMJAiCECcSuxolo4iGOTQQaXtGQ+SmqiQUwlaAEQzQg6GccyF5Co8EIVxe0VwPdIP5Tr5NGKrayFIWN/ceEZhvtpNi8s90tF0r/WAegSdINWsPDrGqOItOvFHMqSj4xhXZSp2O/jM4jmmcp2P+WnoGJYMJSYvhyNcEaH/LiPx5e1gVHctD/Z3tBcClUOuyMTv/KfHpNVTe6Hx0njGKzUXNNzfmvVgdj4Tb9kuMs9qLm5FyrFtTr8viQLwuqxp43cfQeFtUpo19b5Z5p2rpf6wI6G3mLH9Lz0mu2lphu0dG5uN1Nx6cpwcddtpnTc90tHOEYj5T4S4r3bWZzCjLZ1+U/Q9DNFg6wIF51Zo51yAzMmqgg+EzXEHqFy7szef4ATsPCb1lVhK2pgATeDllXOmO6TO8GRWV3ZjtEaJCPc0z7oeo8OononxAy5lNwRcEbEHYieWca4O1H/AFEBNO/eHNCef+39Ix2f7RPRsjHNSvcra5XT8PrymD1KxpxX9DtZuljq5WbD5+V9noTCQUyVKqHUMpuGAI8jrINMxg8cMcpPJ1FvEkaOUjfSWgGtcgk0jeFaxuPXygMSlhC4P5fKHD0wL5ksqaWsBsB+sIRBUG0tYjzhpuXKMr8iVQlWDfh5/eOSNRbiBotl7p9D4dIK4ZPINou8ZaLvFsORdhIGFaRtKDBsIrjEupjloN0uCJNbRaemZivAXF4zjFsbRKZmakEZoN2n15G8EIEyziqbwhWEppKLOKSNhpzE6HHI284wqTj0x4R2PPUceUJvFNc/JFMx2F43TwQOrsB/KNTFKVNQflEtsM4G30j31f0hf/X/AGV3FuDpiEFMqUUG4cAfEuPEjbXaYHE4WphKoR9LG6OPxAHQjoeonrSJeB4rwdMRTNOot1OoI0KsNmU9Yzp+uvHXu5l/BWXBLXHDKzgfGBXp962dR3hf5h+cDp+kU4rRvcxjsZ2TWi7tiO8wYimwOy8mNtmPSXXF+EMoJAzL1H79IrqYnudY+V/oLDka9tef9mBp3RjpdTuP3EscK4OqHzXmPtC4jC6xZsMOlj15+8DHncLT5QzJhm+Vwy0o1pZ4Wkz7D1lDhkIPzt73mmwCjS5J8z+0c+qn4TM7wNfI2uBQoyEZw4Kt0sdxPPu03ZV8MWrUhnolvlUMWpi253zLvrynqNMC0mVmfJTt8mjp819PW5f8nk/ZntH8PusSabepQ9R4dRPRKRzC41B2I2IMxnavsWVPx8GpNyM1ADrYZk6DmQfObPszwL4FAJnZmIBYMdFNtVUchAUN+DX1WbDcrIuG/KJBIzR0hXp23EFUNhJrRh7thWObSM4Glv0ETwaljpLZSAQo843FO33MTkeuEdc6j1hIJ9WA8z+0LNSEH0HUpgws+ka2QSaAqQ7QNSKYxATISbSEEM+kWWTE+tLIZzi9KzHx1lO00vG6egPmJmqoma1qjTje5OCSEgDJwBh3LDU1kLSaNKIHUTjCdUzpF5CACsZw5tBWhaayELbDNHFErMO0sqbQkBRJxO0sey/zL0MkV0itcaQlTnlAdqrhh6mFw9bbuMelh9NjKrGdmag1WzDw0PsZyoIWjjqibOfI6iF3zX5L+xO2p/F/3M7iMM6GzKynxBEZwWMKkXmoXjIItVQEeH2M6MDhavyqQfC4/tJ6c1+LJ6rX5SBweOB5yxWoDzib9mwNVc+o+0+/6ZVXYg+snp2vgF1FeGPXkluNREP/AE9ZeQ9xJXqj8I9x95XK+GTSfhoshX/MAZFnpHcfrKatWrHQL9R95OhQxB/Avqw+8NXT+Ng9iXzotjiQBZVsOsJhTc38P3iq0mA7wt5EGNYPRSf80hy6dLYuklPAWnqxPp7f4YaCoDujy/WFmheBTOz6fT6WU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4" name="AutoShape 10" descr="data:image/jpeg;base64,/9j/4AAQSkZJRgABAQAAAQABAAD/2wCEAAoHCBYWFRgVFRYYGBgYGBwaGhgcGBoaGhoYGBgaGhoYGhocIS4lHB4rIRgYJjgmKy8xNTU1GiQ7QDs0Py40NTEBDAwMEA8QHhISHzErJSs0NDQ0NDc0NDQ0NDQ0NDQ0NDQ0NDQ0NDQ0NDQ0NDQ0NDQ0NDQ0NDQ0NDQ0NDQ0NDQ0NP/AABEIAK8BHwMBIgACEQEDEQH/xAAbAAACAwEBAQAAAAAAAAAAAAADBAIFBgEHAP/EAD0QAAIBAgQDBgQEBQMDBQAAAAECAAMRBBIhMQVBUQYiYXGBkRMyodFCUrHBB2KS4fAjcoIVsvEUFiRE0v/EABoBAAIDAQEAAAAAAAAAAAAAAAIDAAEEBQb/xAAqEQADAAIBAwQCAQQDAAAAAAAAAQIDESEEEjETIkFRMmFxgZGhsQUUUv/aAAwDAQACEQMRAD8A1UhVoAyStCCcw6rKdsK6NnpsVPPofAjnGqfFuVRch67r/aOFAYnXoAwppz4BqVXkI+LBFwbjrEquKiOIwRBuhI8vtKvEYl0+Yeo+0YrTFvG14Ld68F8SVKYy/OMpXhAaHWME56yAqSLtIQwmJQB3QgiznfoTcftF8VwwJRFXN8zEAabDn73mo4xg0cXYajn5zKYnE2UK2pTugcr3JzH3ly3vgla7eRAE8tPSQzQli286lHr7DeP2J034AEX5zoA6n2jFSiB8xt0Ubxd3HLSWnsFrXkmrevnCJVPKLBo1had2lUkkHG29I1PZundgTrbe89FoLcqbW39gJkezWHAA956DgsICL+kw09s2+EU+OpXUlesy+JBVs6DvA3K3tcjmvj4Tf4rCDLYDnMxxPCBblxYfnA28/CVsbFGo7PcYSui2PeAAI2YHow5ES1ZwDaeZ4DEZKobQNtnGzDf1mxwuPznU3PWX3AVHO0W4qT5jFVeEzSti9EzvLvhaWS/U3/aUOaabDpZFHQD9I7AudieoepSDT6fSFSqFGZiFA3JNhNZkJz6Z/Hdpqa3CAuRz2X33MocXxivV0LZFP4V0+u5ibzTP7Gzgqv0a/HcWo0vmYX/KNW9hM9je1bm4o07fzNqfRR+5lJSw8bpYbwmes9V44NM9PM+eSvro9Zs1Vix5X2HkNhC0sEBylsmH8IdMP4RPnyO3rhFch8bwyGKI0OGlkYVjIsJwNJIZChWrhyfCI4nA5t9ZctIFLyi9mNxnBtbqbHwla5dNGFx1G83lbDiVOLwgN7iWraI5VGfoYsNsfTn7SzwNNXSoL98JnQcmyasnmVuR5Sp4jwy3eW4I2I3iGB4y1F1LbqbhuR8G8CLi/jHxSoVWNrwWtQhgdtecyvF+FqGLXszajofSXmKZkcuil8O5uGUZvhk65XA+X10O4gsTwiriQAiObahspC+eY2H1hpNPaF8PyY4XGhI0M9A7I/w2q4ygMQ1YUFe+QFCzMAbZzciwJBt13lO3YDF31aiLnZqqg/S4npHZapxPD0kou2DqIihVvVdXCjZc6qQQNto3gU9/Bn638Fq1+7i6bDq1NgfoTFW/gzihtXosP+Q/aeoU65Y5np5HP4qdXN9e6T6iPUa1hbM/qb/tC7kB2s8hX+D+JA1emT4MR+ok6H8LcWpIAQD82cXM9iOINt2Ppr+kX+PVIuuYEHZgoB9OnjeC0n9hzVT4SPNcB2UrUWytUKEcmUEW8+Y8jNJhaWIQfItQAboSD/SfvNm9JGys6qWXa+ti3IGHpqqiy2AHLz1i/Q58hvqXrwYN+MJmyuCjD8LgqT5X3gMeM6nJY3/Cdj9pvcTTVu61MOPEKR9YOnQUfLRVfRRBfT/sJdQvr/J5LQ4e1makjvrapRyksD+ZAOfhz5TQcG7PYm/ylV6sQD7bz0QaDYC3ScTEKdjCWCfllV1VtcIoqvA2C3DBmA2tYHyN5QJjdbXHjPQAZ5R28LYOvnA/0612U8g4+Zb+tx4E9IOXCktyFgyum5o0mBqK9RFP4j9BrNe7gAkkADck2AHiZ5F2S46gdsTWayUwVW27uwNkQfia1yeg3teA412sq4lu93EB7tMHTwLH8R+kqKUTz5LvDWS9Lwje8T7WqLrRAY/mPy+g5zPVsY9Vr1GLH6DyGwmewmIvLzDG8RWSqfI+cMx4DogjdKleRp0rxyjTgIts6lGMpRk6axmmkJIW6ApSh1SFC2nw8vWEkA62Y5HhwYsEIk8xgjxnNCK0WFSTzSFDAM+zWgQ8jmlE0Fc3iNcXjJeKYmoFEplyVmOsBMbxXDBr5RNc+HLm7bdIQYBRso9ZJfbyG9a0ea4fF1KJsC6rtcEgj1HLwhn4piToazuvK7XNvWbvE9n1qaEW8QNYrT7GUl0zOfUaeWk1TmnXKM9Yufayl4TxZEN6gc+ZJ+l5rMN2qw6WOVh/wYRej2RojU5z5t9o6OzNEjUE+GYyerJOx/JYYXtzhmNi5HkjsfoI8e2eGGwqv5Un/U2ldhuAU0HdQCOJgVGyiC8r+C/SkMO2SH5cNiG9EX94zT7TuR3MMV8Xdf2JiooDpOZLbSvWsr0oGsXxPEVUZAEpMbWqZjUKm4PdTKovpzMEMdj1Ysj0KikDuMrrqBurXOXysRBi/WGpt4yerX2T04+hHFdu8VSNqmBW3VapI/7Jyn/E2/zYUj/mP/zLnKrCzAEeMWq9naD6sgHlpGTWSvAFThn8kW/Bu01PEozAFSAbq3W21xPPcZxri+HcstJa1O9wMucgcxdCG69ZuMBwdKQIQEXhamFI8YVeouWgJeLbS+TKcD/ibmcU8RhqlJzpcXK38mAYfWabtLjMFUw3/wAvI1MkMqsSuZ1BZVUjXMbEWHImArYdW+ZQfMRStgka2ZFa21xe1+nTYQPXa+A/RlnnlJnrkOyKoAslNVypTX8qD9TubQ9bhBI00M25wijZQPSROEB5TNVNvZrmklpHntIvSYB1sL6HkZreGYgMBHcRw4EWKgg9dpXUeHGm10uVvsTt9xKbLdJo0OHXrHUWJYE3EsEEiFMNTjSaRZBGEaMQqgwEiJJTPpYBlK9IroYo00GJo3Eqa+HtCqdeBkXvyJr1hc0i6Qd4rQ0OWnc8AW0nFaUWMjaI11uYwXnzLK0QVRIyq3n2SEWWQIBJqk4BJ5wN5Em3pFNpLbCIl40mFAF2k8IBvaUfEMY5rZL2QD3M6OHp5S3XLMOTO29Lg0dDDA8p2tgQNQd5W4PirAWYX8dveUHE+2NT41qeQonK18x5gn8JG2kPLGOZ20F00Zc19sPn9mlamQbESJSJYTtRRrLlb/Tflm+UnoG297RxHBG95guUn7XtGtxkni50wTLOGoBuf/EliXyi8yeJ4jnqZQdL6+S/3P0l4o7q0Luu2dm0wVUN3tlG33PjJ0+KIz5Adr/1dP1lRhKxNOwOtpUopVjuDe/951IhJaRzrrb5PRaLSK4pCxCsDbQ2INj0M8/4rxKt8IpTcqxsL+HMAna/WUfDeLVKL21RxuDz8+ojowd2+RTrt5PVsZRA7w25+ERZYPgnaCnWGRiFfmhOh/2nn5bxiumVivt5TmdXgeN70b+ny9y0KlZ1EkysmqzEaiPw7iAfDeEfVdJFhJopMTo0csZTrJARujw1m1Jyr47wpl1wkDVqeWRSTQQ9N6AOUNc9df12kqtHKfDlGOGlsX6ifGiAn17T60LSw5bU6CSZdeCnSRX1FiVanLFxAOsaAmU9WjE6lK0u6lOJV6UVU/KHTXwVLCQvGa1OKMIpjkwge0NT1ilxD0jKCD5ZMC04msIq3kK2cO0r6VQtUAO2b/tF/wBT9JZlJVIpV2/lbN/xYAX9xH9PrvFZn7GaTB1OU+xPC1c5hoZXUqttRLPD4wczOpJzaFK/DWVSV7x6aTI4vAF3OenkufmXfzPIz0ZKwMT4lh1YX0vLtKlqkFiyVjrul6ZgMf2dromdV+Im+ZPmA/mTf2vK3CcSqIQUdhY3ykkr0sVnq3Cj3LdJT8d7J0HIcLkdmLOyaFieoOm/SYM2BSu6Tu9L/wAp3ezPO19lJh+0aVECVO69t7dxj4dPIzMq5WqT/Mw9zcSzx3ZiumqWqr0Hdf8ApOh95PsxwYYh6iPU+Eygd0jUt4g7CL6d9t8h9X0+C8TvG9a50WfCMVbQ7TSpRRxqAZTf+1sTS2VaijZkNzbxU6j6w1JnTRlZfMEfrOmn9HnqQDjfB1Oq38rxHBcESuuSpcEfI4+ZT+48DNAcQGGsngbA3hdzQOjz3H0KmEq/Cq2udabj5WX8/gfDlNV2e7QBrJUfQABHPns59dJq8Tw+liUKVkDod9SDob6MNR6Tz7tB2Sq4cmphc1Sjc3Td0HVb6uN/EW5yZMk5Z7MnyXEuX3SeghJ0LMz2Rq40hVbD1DTNrM9kKDn81iR4TcpgbC7ED/Os5eXpqitef2bZzpoRVYelgWbwHU/aGbGUk+UZj1/uZXYrHVH0vlXoNPcwO2J/J7/gtO68LX8j71qVHbvN7/2Er8RiHqfMbD8o2/vESCIeirQayN8LhBTjU8+Wc+CQQdjL6g2emDzGkpa1SwsZb8Cqh6QPW9/cg39QYWLl9oGbwmHpUeZjSrOqslaa5lSjLVNlG4gnEM4gmESNAskBVp3jhEGyygkymr0tJWVacv8AEpKuvTiKWmaIraK7LrCoJ1k1nRAGDNOHUxZDCiQgwrSvxtMgh1FyNCPzKd1jibSL6yJtPaKa3wxKnqudO8vMc1PQjlJJXh1wgvmRij/mXn/uGxEbVX/HTR/FTlb+k6fWdLF1Ute7hmPJgaftBUcVCVcVedzoP/rVAfJD9c8Wr1W/BSy/72A+i3/WOrPj15FThr6LbhbADMxsBGar5zf28pnsMHv3mvbYbAeQ/cy4w9SYc2bv4Xg1Rh7eX5CPTvKnHcPV76AHqND7y6NoKoBEDU9Gdw2LxWHNldnToTmIHhfcesuMP2qYizZG8G7p9mEHVURKtSU8gY2c7nhrYusM1z4LscYon56CeYCSacQwvKmt+g1P0Myj4Zfyj2hcMuU6aRj6n6X+QV0y+WbjD4xCO7Tt7STY0j5VUSkwWItvHnqaaRbzU/knoymdr46p+a3gNIWrTFVc1O9xupJJ9JX1CTOYas1Nsy+o6iDOTfFeAnj1zPkkiyWWO1qSuPiJ/wAl/eCppAqXL0Wr7lsVFK8ZSnYQwQTjbytEdEKOEDG7Sy4fhhTGUbEk+WbW36+8jh02jjDUf5tNOGdcmbJTfASdn0+mkSUjCDIhnEEwmdjwdpF4QyDSi0J4gSqqy4rCVFcbxNodAk5g7wriQtFMeiaPCfEgUWfEyiDAqT4vFc0JTPreQoZRzHaYflp5yNGll6F/osZSn11m3F0vG6M2TP8A+Tlj1Eg6HmPXeOpSWGFDpHV0svxwLnqKXkpjS5iGQRuphugsenI+UEVmPJjqHpmmcitcEQ5EhWqaXnKlxE6tY2IiwkiL1R1i7OTsLyKIPmOx26sftLHDYQtq2g6CaMfTu1uuBd5lPCKxy3T6j7zqt1BHntNHS4cnQGF/6YnIW8vtHPpJ1w2KXVP5RS4ZjLbDtB1OG5dV9uR8uhk6JvMl46h6Y6bVLgm9OQFON09ROskW0X3A8MxQ5l25jrHqiC2Zflb6GKqJPD1cpsdVbcdPGOik121/QVa57kdE4BrJ1adjbcHUHqJ8g1gNNPTL3tbLCgNYcjUesDhxDX+k2Y17TLXkkJ2cE7GAlU6wLCNOIs4mdjkwLQbQjSDSgkL1JV4gamWziVmLGsC1wNjyVtScEm4kUEQx58BaRcQyCRcQSxMmHwFfvFvy2Vf9zc/QfrF8XUygwHCX76DqXb12Ef087tbF5nqDV4VdPGEd9bdYDC1rAysrYs/Fz/h2+86srg5lPk0tBBCOcp8JXUeIIFzFwANSSbWiJ7TU3fIuqnQPfTN5dPGHM1XgF0l5NC+ouIDEJsw57+cnTbSdGqMOhvM+eE5Y/FTVIr66aSj4hUAsv5mt5AC7H2E0dde7MB2jxdqlgfwkf1MPtOfjnutI21WpbLzAPncG3dGijoOU0Km0zXAnFx5Sy43iiqALzOvlOqpOdTLfDtfW8euRrKfhmJDICOg+kbxnEqdJb1HC30HU+QkrjySZqnqVtlkpBESxNLK1xz384TB1Qygg3BFweoMLiVuDE5pVSxmNuaFUeMo1xEjpC02tOYbGgxFp8YQC4gn0kKDUO8PhtuNVP7TlLex0I3EEvhoRtGXGYZxuNGH7x35r9oW/a/0x+htJjbzg6Oqjxk3M0zxKM78k1koOm94SEgRBxFqgjTxV4ljULtINCMJAiCECcSuxolo4iGOTQQaXtGQ+SmqiQUwlaAEQzQg6GccyF5Co8EIVxe0VwPdIP5Tr5NGKrayFIWN/ceEZhvtpNi8s90tF0r/WAegSdINWsPDrGqOItOvFHMqSj4xhXZSp2O/jM4jmmcp2P+WnoGJYMJSYvhyNcEaH/LiPx5e1gVHctD/Z3tBcClUOuyMTv/KfHpNVTe6Hx0njGKzUXNNzfmvVgdj4Tb9kuMs9qLm5FyrFtTr8viQLwuqxp43cfQeFtUpo19b5Z5p2rpf6wI6G3mLH9Lz0mu2lphu0dG5uN1Nx6cpwcddtpnTc90tHOEYj5T4S4r3bWZzCjLZ1+U/Q9DNFg6wIF51Zo51yAzMmqgg+EzXEHqFy7szef4ATsPCb1lVhK2pgATeDllXOmO6TO8GRWV3ZjtEaJCPc0z7oeo8OononxAy5lNwRcEbEHYieWca4O1H/AFEBNO/eHNCef+39Ix2f7RPRsjHNSvcra5XT8PrymD1KxpxX9DtZuljq5WbD5+V9noTCQUyVKqHUMpuGAI8jrINMxg8cMcpPJ1FvEkaOUjfSWgGtcgk0jeFaxuPXygMSlhC4P5fKHD0wL5ksqaWsBsB+sIRBUG0tYjzhpuXKMr8iVQlWDfh5/eOSNRbiBotl7p9D4dIK4ZPINou8ZaLvFsORdhIGFaRtKDBsIrjEupjloN0uCJNbRaemZivAXF4zjFsbRKZmakEZoN2n15G8EIEyziqbwhWEppKLOKSNhpzE6HHI284wqTj0x4R2PPUceUJvFNc/JFMx2F43TwQOrsB/KNTFKVNQflEtsM4G30j31f0hf/X/AGV3FuDpiEFMqUUG4cAfEuPEjbXaYHE4WphKoR9LG6OPxAHQjoeonrSJeB4rwdMRTNOot1OoI0KsNmU9Yzp+uvHXu5l/BWXBLXHDKzgfGBXp962dR3hf5h+cDp+kU4rRvcxjsZ2TWi7tiO8wYimwOy8mNtmPSXXF+EMoJAzL1H79IrqYnudY+V/oLDka9tef9mBp3RjpdTuP3EscK4OqHzXmPtC4jC6xZsMOlj15+8DHncLT5QzJhm+Vwy0o1pZ4Wkz7D1lDhkIPzt73mmwCjS5J8z+0c+qn4TM7wNfI2uBQoyEZw4Kt0sdxPPu03ZV8MWrUhnolvlUMWpi253zLvrynqNMC0mVmfJTt8mjp819PW5f8nk/ZntH8PusSabepQ9R4dRPRKRzC41B2I2IMxnavsWVPx8GpNyM1ADrYZk6DmQfObPszwL4FAJnZmIBYMdFNtVUchAUN+DX1WbDcrIuG/KJBIzR0hXp23EFUNhJrRh7thWObSM4Glv0ETwaljpLZSAQo843FO33MTkeuEdc6j1hIJ9WA8z+0LNSEH0HUpgws+ka2QSaAqQ7QNSKYxATISbSEEM+kWWTE+tLIZzi9KzHx1lO00vG6egPmJmqoma1qjTje5OCSEgDJwBh3LDU1kLSaNKIHUTjCdUzpF5CACsZw5tBWhaayELbDNHFErMO0sqbQkBRJxO0sey/zL0MkV0itcaQlTnlAdqrhh6mFw9bbuMelh9NjKrGdmag1WzDw0PsZyoIWjjqibOfI6iF3zX5L+xO2p/F/3M7iMM6GzKynxBEZwWMKkXmoXjIItVQEeH2M6MDhavyqQfC4/tJ6c1+LJ6rX5SBweOB5yxWoDzib9mwNVc+o+0+/6ZVXYg+snp2vgF1FeGPXkluNREP/AE9ZeQ9xJXqj8I9x95XK+GTSfhoshX/MAZFnpHcfrKatWrHQL9R95OhQxB/Avqw+8NXT+Ng9iXzotjiQBZVsOsJhTc38P3iq0mA7wt5EGNYPRSf80hy6dLYuklPAWnqxPp7f4YaCoDujy/WFmheBTOz6fT6WU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4" name="Picture 11" descr="C:\Users\Vaibhav\Desktop\download.jpg"/>
          <p:cNvPicPr>
            <a:picLocks noChangeAspect="1" noChangeArrowheads="1"/>
          </p:cNvPicPr>
          <p:nvPr/>
        </p:nvPicPr>
        <p:blipFill>
          <a:blip r:embed="rId2"/>
          <a:srcRect/>
          <a:stretch>
            <a:fillRect/>
          </a:stretch>
        </p:blipFill>
        <p:spPr bwMode="auto">
          <a:xfrm>
            <a:off x="1143000" y="1600200"/>
            <a:ext cx="6477000" cy="3810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757</Words>
  <Application>Microsoft Office PowerPoint</Application>
  <PresentationFormat>On-screen Show (4:3)</PresentationFormat>
  <Paragraphs>63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Practical Application of IFT</vt:lpstr>
      <vt:lpstr>Panel Diagram</vt:lpstr>
      <vt:lpstr>PowerPoint Presentation</vt:lpstr>
      <vt:lpstr>PowerPoint Presentation</vt:lpstr>
      <vt:lpstr>Technique of application</vt:lpstr>
      <vt:lpstr>PowerPoint Presentation</vt:lpstr>
      <vt:lpstr>PowerPoint Presentation</vt:lpstr>
      <vt:lpstr>PowerPoint Presentation</vt:lpstr>
      <vt:lpstr>PowerPoint Presentation</vt:lpstr>
      <vt:lpstr>PowerPoint Presentation</vt:lpstr>
      <vt:lpstr>PowerPoint Presentation</vt:lpstr>
      <vt:lpstr>Principles of application</vt:lpstr>
      <vt:lpstr>PowerPoint Presentation</vt:lpstr>
      <vt:lpstr>PowerPoint Presentation</vt:lpstr>
      <vt:lpstr>PowerPoint Presentation</vt:lpstr>
      <vt:lpstr>Check List </vt:lpstr>
      <vt:lpstr>PowerPoint Presentation</vt:lpstr>
      <vt:lpstr>IFT as part of the treatment regime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Vaibhav</dc:creator>
  <cp:lastModifiedBy>Kartik Rathod</cp:lastModifiedBy>
  <cp:revision>26</cp:revision>
  <dcterms:created xsi:type="dcterms:W3CDTF">2006-08-16T00:00:00Z</dcterms:created>
  <dcterms:modified xsi:type="dcterms:W3CDTF">2024-06-18T11:05:48Z</dcterms:modified>
</cp:coreProperties>
</file>